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96" r:id="rId4"/>
    <p:sldId id="298" r:id="rId5"/>
    <p:sldId id="293" r:id="rId6"/>
    <p:sldId id="286" r:id="rId7"/>
    <p:sldId id="277" r:id="rId8"/>
    <p:sldId id="278" r:id="rId9"/>
    <p:sldId id="285" r:id="rId10"/>
    <p:sldId id="279" r:id="rId11"/>
    <p:sldId id="303" r:id="rId12"/>
    <p:sldId id="280" r:id="rId13"/>
    <p:sldId id="283" r:id="rId14"/>
    <p:sldId id="282" r:id="rId15"/>
    <p:sldId id="281" r:id="rId16"/>
    <p:sldId id="287" r:id="rId17"/>
    <p:sldId id="288" r:id="rId18"/>
    <p:sldId id="295" r:id="rId19"/>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D678"/>
    <a:srgbClr val="35D642"/>
    <a:srgbClr val="76FF7D"/>
    <a:srgbClr val="82C8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87" autoAdjust="0"/>
  </p:normalViewPr>
  <p:slideViewPr>
    <p:cSldViewPr snapToGrid="0" snapToObjects="1">
      <p:cViewPr varScale="1">
        <p:scale>
          <a:sx n="96" d="100"/>
          <a:sy n="96" d="100"/>
        </p:scale>
        <p:origin x="-19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356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1B4A5-32EA-D443-A475-322DBA2A5EF1}" type="datetimeFigureOut">
              <a:rPr lang="ru-RU" smtClean="0"/>
              <a:t>08.12.18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F216A-463D-9E47-BA26-4CFED3FE1AA1}" type="slidenum">
              <a:rPr lang="ru-RU" smtClean="0"/>
              <a:t>‹#›</a:t>
            </a:fld>
            <a:endParaRPr lang="ru-RU"/>
          </a:p>
        </p:txBody>
      </p:sp>
    </p:spTree>
    <p:extLst>
      <p:ext uri="{BB962C8B-B14F-4D97-AF65-F5344CB8AC3E}">
        <p14:creationId xmlns:p14="http://schemas.microsoft.com/office/powerpoint/2010/main" val="23534056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FAF216A-463D-9E47-BA26-4CFED3FE1AA1}" type="slidenum">
              <a:rPr lang="ru-RU" smtClean="0"/>
              <a:t>1</a:t>
            </a:fld>
            <a:endParaRPr lang="ru-RU"/>
          </a:p>
        </p:txBody>
      </p:sp>
    </p:spTree>
    <p:extLst>
      <p:ext uri="{BB962C8B-B14F-4D97-AF65-F5344CB8AC3E}">
        <p14:creationId xmlns:p14="http://schemas.microsoft.com/office/powerpoint/2010/main" val="190400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pPr lvl="0"/>
            <a:endParaRPr/>
          </a:p>
        </p:txBody>
      </p:sp>
      <p:sp>
        <p:nvSpPr>
          <p:cNvPr id="161" name="Shape 161"/>
          <p:cNvSpPr>
            <a:spLocks noGrp="1"/>
          </p:cNvSpPr>
          <p:nvPr>
            <p:ph type="body" sz="quarter" idx="1"/>
          </p:nvPr>
        </p:nvSpPr>
        <p:spPr>
          <a:prstGeom prst="rect">
            <a:avLst/>
          </a:prstGeom>
        </p:spPr>
        <p:txBody>
          <a:bodyPr/>
          <a:lstStyle/>
          <a:p>
            <a:pPr lvl="0">
              <a:defRPr sz="1800"/>
            </a:pPr>
            <a:r>
              <a:rPr dirty="0"/>
              <a:t>The Sea began to shrink drastically since 1960. Soil erosion and evaporation of the waters meant that by the 1970s, the Aral Sea had diminished by 20 percent. By 1980, 30 percent of the Sea had vanished.</a:t>
            </a:r>
          </a:p>
          <a:p>
            <a:pPr lvl="0">
              <a:defRPr sz="1800"/>
            </a:pPr>
            <a:r>
              <a:rPr dirty="0"/>
              <a:t>In 1986-87, the Sea had split into two-South (Large) Aral, fed by Amu Darya and North (Small) Aral, by Syr Darya, as the water from these rivers could not reach the Sea. That figure rose to 40 percent in 1990. </a:t>
            </a:r>
          </a:p>
          <a:p>
            <a:pPr lvl="0">
              <a:defRPr sz="1800"/>
            </a:pPr>
            <a:r>
              <a:rPr dirty="0"/>
              <a:t>Over the last 50 years, the Sea has lost its 90% volume of water and receives ten times less water than it used to. And today, 90 percent of the Aral Sea has disappeared, becoming new desert in our Planet. </a:t>
            </a:r>
          </a:p>
        </p:txBody>
      </p:sp>
    </p:spTree>
    <p:extLst>
      <p:ext uri="{BB962C8B-B14F-4D97-AF65-F5344CB8AC3E}">
        <p14:creationId xmlns:p14="http://schemas.microsoft.com/office/powerpoint/2010/main" val="160747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prstGeom prst="rect">
            <a:avLst/>
          </a:prstGeom>
        </p:spPr>
        <p:txBody>
          <a:bodyPr/>
          <a:lstStyle/>
          <a:p>
            <a:pPr lvl="0"/>
            <a:endParaRPr/>
          </a:p>
        </p:txBody>
      </p:sp>
      <p:sp>
        <p:nvSpPr>
          <p:cNvPr id="54" name="Shape 54"/>
          <p:cNvSpPr>
            <a:spLocks noGrp="1"/>
          </p:cNvSpPr>
          <p:nvPr>
            <p:ph type="body" sz="quarter" idx="1"/>
          </p:nvPr>
        </p:nvSpPr>
        <p:spPr>
          <a:prstGeom prst="rect">
            <a:avLst/>
          </a:prstGeom>
        </p:spPr>
        <p:txBody>
          <a:bodyPr/>
          <a:lstStyle/>
          <a:p>
            <a:pPr lvl="0">
              <a:defRPr sz="1800"/>
            </a:pPr>
            <a:r>
              <a:rPr sz="2400" u="sng"/>
              <a:t>Dynamics of water availability change: </a:t>
            </a:r>
            <a:endParaRPr u="sng"/>
          </a:p>
          <a:p>
            <a:pPr lvl="0">
              <a:defRPr sz="1800"/>
            </a:pPr>
            <a:r>
              <a:rPr sz="2400"/>
              <a:t>Blue line - water availability in Central Asia </a:t>
            </a:r>
          </a:p>
          <a:p>
            <a:pPr lvl="0">
              <a:defRPr sz="1800"/>
            </a:pPr>
            <a:r>
              <a:rPr sz="2400"/>
              <a:t>Red line - water availability less than 1,000 m3/ per capita/ year (shortage=conflicts)</a:t>
            </a:r>
          </a:p>
        </p:txBody>
      </p:sp>
    </p:spTree>
    <p:extLst>
      <p:ext uri="{BB962C8B-B14F-4D97-AF65-F5344CB8AC3E}">
        <p14:creationId xmlns:p14="http://schemas.microsoft.com/office/powerpoint/2010/main" val="225263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pPr lvl="0"/>
            <a:endParaRPr/>
          </a:p>
        </p:txBody>
      </p:sp>
      <p:sp>
        <p:nvSpPr>
          <p:cNvPr id="193" name="Shape 193"/>
          <p:cNvSpPr>
            <a:spLocks noGrp="1"/>
          </p:cNvSpPr>
          <p:nvPr>
            <p:ph type="body" sz="quarter" idx="1"/>
          </p:nvPr>
        </p:nvSpPr>
        <p:spPr>
          <a:prstGeom prst="rect">
            <a:avLst/>
          </a:prstGeom>
        </p:spPr>
        <p:txBody>
          <a:bodyPr/>
          <a:lstStyle/>
          <a:p>
            <a:pPr lvl="0">
              <a:defRPr sz="1800"/>
            </a:pPr>
            <a:r>
              <a:rPr sz="2400"/>
              <a:t>There are strong indications that global warming is accelerating the melting of Central Asia’s glaciers. During the period 1957-1980 the glaciers in the Aral Sea Basin lost 20 percent of their ice cover. Recent science carried out by the same institution estimates that water resources in the region may fall by 40 percent by mid century</a:t>
            </a:r>
          </a:p>
        </p:txBody>
      </p:sp>
    </p:spTree>
    <p:extLst>
      <p:ext uri="{BB962C8B-B14F-4D97-AF65-F5344CB8AC3E}">
        <p14:creationId xmlns:p14="http://schemas.microsoft.com/office/powerpoint/2010/main" val="351379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pPr lvl="0"/>
            <a:endParaRPr/>
          </a:p>
        </p:txBody>
      </p:sp>
      <p:sp>
        <p:nvSpPr>
          <p:cNvPr id="193" name="Shape 193"/>
          <p:cNvSpPr>
            <a:spLocks noGrp="1"/>
          </p:cNvSpPr>
          <p:nvPr>
            <p:ph type="body" sz="quarter" idx="1"/>
          </p:nvPr>
        </p:nvSpPr>
        <p:spPr>
          <a:prstGeom prst="rect">
            <a:avLst/>
          </a:prstGeom>
        </p:spPr>
        <p:txBody>
          <a:bodyPr/>
          <a:lstStyle/>
          <a:p>
            <a:pPr lvl="0">
              <a:defRPr sz="1800"/>
            </a:pPr>
            <a:r>
              <a:rPr sz="2400"/>
              <a:t>There are strong indications that global warming is accelerating the melting of Central Asia’s glaciers. During the period 1957-1980 the glaciers in the Aral Sea Basin lost 20 percent of their ice cover. Recent science carried out by the same institution estimates that water resources in the region may fall by 40 percent by mid century</a:t>
            </a:r>
          </a:p>
        </p:txBody>
      </p:sp>
    </p:spTree>
    <p:extLst>
      <p:ext uri="{BB962C8B-B14F-4D97-AF65-F5344CB8AC3E}">
        <p14:creationId xmlns:p14="http://schemas.microsoft.com/office/powerpoint/2010/main" val="351379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8AA6B6-121F-4C45-ABD3-8391C17E3481}" type="datetimeFigureOut">
              <a:rPr lang="ru-RU" smtClean="0"/>
              <a:t>08.12.18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36DB01-B862-E742-8B6B-53C3666F2380}" type="slidenum">
              <a:rPr lang="ru-RU" smtClean="0"/>
              <a:t>‹#›</a:t>
            </a:fld>
            <a:endParaRPr lang="ru-RU"/>
          </a:p>
        </p:txBody>
      </p:sp>
    </p:spTree>
    <p:extLst>
      <p:ext uri="{BB962C8B-B14F-4D97-AF65-F5344CB8AC3E}">
        <p14:creationId xmlns:p14="http://schemas.microsoft.com/office/powerpoint/2010/main" val="858586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8AA6B6-121F-4C45-ABD3-8391C17E3481}" type="datetimeFigureOut">
              <a:rPr lang="ru-RU" smtClean="0"/>
              <a:t>08.12.18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36DB01-B862-E742-8B6B-53C3666F2380}" type="slidenum">
              <a:rPr lang="ru-RU" smtClean="0"/>
              <a:t>‹#›</a:t>
            </a:fld>
            <a:endParaRPr lang="ru-RU"/>
          </a:p>
        </p:txBody>
      </p:sp>
    </p:spTree>
    <p:extLst>
      <p:ext uri="{BB962C8B-B14F-4D97-AF65-F5344CB8AC3E}">
        <p14:creationId xmlns:p14="http://schemas.microsoft.com/office/powerpoint/2010/main" val="57772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8AA6B6-121F-4C45-ABD3-8391C17E3481}" type="datetimeFigureOut">
              <a:rPr lang="ru-RU" smtClean="0"/>
              <a:t>08.12.18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36DB01-B862-E742-8B6B-53C3666F2380}" type="slidenum">
              <a:rPr lang="ru-RU" smtClean="0"/>
              <a:t>‹#›</a:t>
            </a:fld>
            <a:endParaRPr lang="ru-RU"/>
          </a:p>
        </p:txBody>
      </p:sp>
    </p:spTree>
    <p:extLst>
      <p:ext uri="{BB962C8B-B14F-4D97-AF65-F5344CB8AC3E}">
        <p14:creationId xmlns:p14="http://schemas.microsoft.com/office/powerpoint/2010/main" val="159568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2" name="Shape 12"/>
          <p:cNvSpPr>
            <a:spLocks noGrp="1"/>
          </p:cNvSpPr>
          <p:nvPr>
            <p:ph type="title"/>
          </p:nvPr>
        </p:nvSpPr>
        <p:spPr>
          <a:xfrm>
            <a:off x="685800" y="1844675"/>
            <a:ext cx="7772400" cy="2041525"/>
          </a:xfrm>
          <a:prstGeom prst="rect">
            <a:avLst/>
          </a:prstGeom>
        </p:spPr>
        <p:txBody>
          <a:bodyPr/>
          <a:lstStyle/>
          <a:p>
            <a:pPr lvl="0"/>
            <a:endParaRPr/>
          </a:p>
        </p:txBody>
      </p:sp>
      <p:sp>
        <p:nvSpPr>
          <p:cNvPr id="13" name="Shape 13"/>
          <p:cNvSpPr>
            <a:spLocks noGrp="1"/>
          </p:cNvSpPr>
          <p:nvPr>
            <p:ph type="body" idx="1"/>
          </p:nvPr>
        </p:nvSpPr>
        <p:spPr>
          <a:xfrm>
            <a:off x="1371600" y="3886200"/>
            <a:ext cx="6400800" cy="2971800"/>
          </a:xfrm>
          <a:prstGeom prst="rect">
            <a:avLst/>
          </a:prstGeom>
        </p:spPr>
        <p:txBody>
          <a:bodyPr/>
          <a:lstStyle/>
          <a:p>
            <a:pPr lvl="0"/>
            <a:endParaRPr/>
          </a:p>
        </p:txBody>
      </p:sp>
    </p:spTree>
    <p:extLst>
      <p:ext uri="{BB962C8B-B14F-4D97-AF65-F5344CB8AC3E}">
        <p14:creationId xmlns:p14="http://schemas.microsoft.com/office/powerpoint/2010/main" val="2468419144"/>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460909833"/>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8AA6B6-121F-4C45-ABD3-8391C17E3481}" type="datetimeFigureOut">
              <a:rPr lang="ru-RU" smtClean="0"/>
              <a:t>08.12.18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36DB01-B862-E742-8B6B-53C3666F2380}" type="slidenum">
              <a:rPr lang="ru-RU" smtClean="0"/>
              <a:t>‹#›</a:t>
            </a:fld>
            <a:endParaRPr lang="ru-RU"/>
          </a:p>
        </p:txBody>
      </p:sp>
    </p:spTree>
    <p:extLst>
      <p:ext uri="{BB962C8B-B14F-4D97-AF65-F5344CB8AC3E}">
        <p14:creationId xmlns:p14="http://schemas.microsoft.com/office/powerpoint/2010/main" val="350645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8AA6B6-121F-4C45-ABD3-8391C17E3481}" type="datetimeFigureOut">
              <a:rPr lang="ru-RU" smtClean="0"/>
              <a:t>08.12.18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36DB01-B862-E742-8B6B-53C3666F2380}" type="slidenum">
              <a:rPr lang="ru-RU" smtClean="0"/>
              <a:t>‹#›</a:t>
            </a:fld>
            <a:endParaRPr lang="ru-RU"/>
          </a:p>
        </p:txBody>
      </p:sp>
    </p:spTree>
    <p:extLst>
      <p:ext uri="{BB962C8B-B14F-4D97-AF65-F5344CB8AC3E}">
        <p14:creationId xmlns:p14="http://schemas.microsoft.com/office/powerpoint/2010/main" val="373566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8AA6B6-121F-4C45-ABD3-8391C17E3481}" type="datetimeFigureOut">
              <a:rPr lang="ru-RU" smtClean="0"/>
              <a:t>08.12.18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36DB01-B862-E742-8B6B-53C3666F2380}" type="slidenum">
              <a:rPr lang="ru-RU" smtClean="0"/>
              <a:t>‹#›</a:t>
            </a:fld>
            <a:endParaRPr lang="ru-RU"/>
          </a:p>
        </p:txBody>
      </p:sp>
    </p:spTree>
    <p:extLst>
      <p:ext uri="{BB962C8B-B14F-4D97-AF65-F5344CB8AC3E}">
        <p14:creationId xmlns:p14="http://schemas.microsoft.com/office/powerpoint/2010/main" val="49338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8AA6B6-121F-4C45-ABD3-8391C17E3481}" type="datetimeFigureOut">
              <a:rPr lang="ru-RU" smtClean="0"/>
              <a:t>08.12.18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36DB01-B862-E742-8B6B-53C3666F2380}" type="slidenum">
              <a:rPr lang="ru-RU" smtClean="0"/>
              <a:t>‹#›</a:t>
            </a:fld>
            <a:endParaRPr lang="ru-RU"/>
          </a:p>
        </p:txBody>
      </p:sp>
    </p:spTree>
    <p:extLst>
      <p:ext uri="{BB962C8B-B14F-4D97-AF65-F5344CB8AC3E}">
        <p14:creationId xmlns:p14="http://schemas.microsoft.com/office/powerpoint/2010/main" val="161825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8AA6B6-121F-4C45-ABD3-8391C17E3481}" type="datetimeFigureOut">
              <a:rPr lang="ru-RU" smtClean="0"/>
              <a:t>08.12.18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36DB01-B862-E742-8B6B-53C3666F2380}" type="slidenum">
              <a:rPr lang="ru-RU" smtClean="0"/>
              <a:t>‹#›</a:t>
            </a:fld>
            <a:endParaRPr lang="ru-RU"/>
          </a:p>
        </p:txBody>
      </p:sp>
    </p:spTree>
    <p:extLst>
      <p:ext uri="{BB962C8B-B14F-4D97-AF65-F5344CB8AC3E}">
        <p14:creationId xmlns:p14="http://schemas.microsoft.com/office/powerpoint/2010/main" val="415938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8AA6B6-121F-4C45-ABD3-8391C17E3481}" type="datetimeFigureOut">
              <a:rPr lang="ru-RU" smtClean="0"/>
              <a:t>08.12.18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36DB01-B862-E742-8B6B-53C3666F2380}" type="slidenum">
              <a:rPr lang="ru-RU" smtClean="0"/>
              <a:t>‹#›</a:t>
            </a:fld>
            <a:endParaRPr lang="ru-RU"/>
          </a:p>
        </p:txBody>
      </p:sp>
    </p:spTree>
    <p:extLst>
      <p:ext uri="{BB962C8B-B14F-4D97-AF65-F5344CB8AC3E}">
        <p14:creationId xmlns:p14="http://schemas.microsoft.com/office/powerpoint/2010/main" val="138831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8AA6B6-121F-4C45-ABD3-8391C17E3481}" type="datetimeFigureOut">
              <a:rPr lang="ru-RU" smtClean="0"/>
              <a:t>08.12.18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36DB01-B862-E742-8B6B-53C3666F2380}" type="slidenum">
              <a:rPr lang="ru-RU" smtClean="0"/>
              <a:t>‹#›</a:t>
            </a:fld>
            <a:endParaRPr lang="ru-RU"/>
          </a:p>
        </p:txBody>
      </p:sp>
    </p:spTree>
    <p:extLst>
      <p:ext uri="{BB962C8B-B14F-4D97-AF65-F5344CB8AC3E}">
        <p14:creationId xmlns:p14="http://schemas.microsoft.com/office/powerpoint/2010/main" val="31782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8AA6B6-121F-4C45-ABD3-8391C17E3481}" type="datetimeFigureOut">
              <a:rPr lang="ru-RU" smtClean="0"/>
              <a:t>08.12.18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36DB01-B862-E742-8B6B-53C3666F2380}" type="slidenum">
              <a:rPr lang="ru-RU" smtClean="0"/>
              <a:t>‹#›</a:t>
            </a:fld>
            <a:endParaRPr lang="ru-RU"/>
          </a:p>
        </p:txBody>
      </p:sp>
    </p:spTree>
    <p:extLst>
      <p:ext uri="{BB962C8B-B14F-4D97-AF65-F5344CB8AC3E}">
        <p14:creationId xmlns:p14="http://schemas.microsoft.com/office/powerpoint/2010/main" val="12977263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AA6B6-121F-4C45-ABD3-8391C17E3481}" type="datetimeFigureOut">
              <a:rPr lang="ru-RU" smtClean="0"/>
              <a:t>08.12.18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6DB01-B862-E742-8B6B-53C3666F2380}" type="slidenum">
              <a:rPr lang="ru-RU" smtClean="0"/>
              <a:t>‹#›</a:t>
            </a:fld>
            <a:endParaRPr lang="ru-RU"/>
          </a:p>
        </p:txBody>
      </p:sp>
    </p:spTree>
    <p:extLst>
      <p:ext uri="{BB962C8B-B14F-4D97-AF65-F5344CB8AC3E}">
        <p14:creationId xmlns:p14="http://schemas.microsoft.com/office/powerpoint/2010/main" val="4269035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www.youtube.com/watch?v=EzNqaAgELIw"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www.youtube.com/watch?v=pipgtaF1YGE" TargetMode="External"/><Relationship Id="rId5" Type="http://schemas.openxmlformats.org/officeDocument/2006/relationships/hyperlink" Target="https://www.youtube.com/watch?v=yArLWwtrxus" TargetMode="External"/><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www.youtube.com/watch?v=dxhCKWWfH10" TargetMode="External"/><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s://lifehacker.ru/flat-garden/" TargetMode="External"/><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bit.do/ewkLD" TargetMode="External"/><Relationship Id="rId4" Type="http://schemas.openxmlformats.org/officeDocument/2006/relationships/hyperlink" Target="http://www.ngo.by/node/49966" TargetMode="External"/><Relationship Id="rId5" Type="http://schemas.openxmlformats.org/officeDocument/2006/relationships/hyperlink" Target="http://livingasia.online/2018/09/07/rasprostranenie_luchwih_praktik/" TargetMode="External"/><Relationship Id="rId6" Type="http://schemas.openxmlformats.org/officeDocument/2006/relationships/hyperlink" Target="http://ekois.net/priglashenie-dlya-partnerstva-rasprostranenie-luchshih-praktik-i-dostupnyh-tehnologij/" TargetMode="External"/><Relationship Id="rId7" Type="http://schemas.openxmlformats.org/officeDocument/2006/relationships/hyperlink" Target="http://www.ecoforum.uz/news/detail.php?id=1768" TargetMode="External"/><Relationship Id="rId8" Type="http://schemas.openxmlformats.org/officeDocument/2006/relationships/hyperlink" Target="http://eco.uz/ru/novosti/7075-rasprostranenie-luchshikh-praktik-i-dostupnykh-tekhnologij" TargetMode="External"/><Relationship Id="rId1" Type="http://schemas.openxmlformats.org/officeDocument/2006/relationships/slideLayout" Target="../slideLayouts/slideLayout13.xml"/><Relationship Id="rId2" Type="http://schemas.openxmlformats.org/officeDocument/2006/relationships/hyperlink" Target="https://docs.google.com/spreadsheets/d/1jUhLSVewgHDdRnHK0x3I44stW4DkNenRXKVgb5BidtE/edit?ts=5b4714b0%23gid=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bulat.yessekin@gmail.com" TargetMode="Externa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hyperlink" Target="https://qcat.wocat.net/ru/wocat/technologies/view/technologies_144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aftershock.news/?q=node/615462&amp;full%20https://rodovid.me/eco_startup/turbulent_mini_ges.html"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hyperlink" Target="http://www.membrana.ru/particle/12893" TargetMode="External"/><Relationship Id="rId4" Type="http://schemas.openxmlformats.org/officeDocument/2006/relationships/hyperlink" Target="https://solareview.blogspot.com/2009/12/blog-post_15.html" TargetMode="External"/><Relationship Id="rId5" Type="http://schemas.openxmlformats.org/officeDocument/2006/relationships/hyperlink" Target="http://survivalbook.ru/forum/viewtopic.php?f=41&amp;t=345&amp;start=10" TargetMode="External"/><Relationship Id="rId6" Type="http://schemas.openxmlformats.org/officeDocument/2006/relationships/hyperlink" Target="http://distiller.kiev.ua/solnechny-distillyator-svoimi-rukami/" TargetMode="External"/><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hyperlink" Target="http://www.membrana.ru/particle/128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150759"/>
            <a:ext cx="7772400" cy="974725"/>
          </a:xfrm>
        </p:spPr>
        <p:txBody>
          <a:bodyPr>
            <a:normAutofit/>
          </a:bodyPr>
          <a:lstStyle/>
          <a:p>
            <a:r>
              <a:rPr lang="en-GB" sz="2400" dirty="0">
                <a:solidFill>
                  <a:srgbClr val="000090"/>
                </a:solidFill>
              </a:rPr>
              <a:t>   </a:t>
            </a:r>
            <a:r>
              <a:rPr lang="ru-RU" sz="2400" dirty="0" smtClean="0">
                <a:solidFill>
                  <a:srgbClr val="000090"/>
                </a:solidFill>
              </a:rPr>
              <a:t>Семинар-тренинг </a:t>
            </a:r>
            <a:endParaRPr lang="ru-RU" sz="2400" dirty="0">
              <a:solidFill>
                <a:srgbClr val="000090"/>
              </a:solidFill>
              <a:latin typeface="Arial"/>
              <a:cs typeface="Arial"/>
            </a:endParaRPr>
          </a:p>
        </p:txBody>
      </p:sp>
      <p:sp>
        <p:nvSpPr>
          <p:cNvPr id="3" name="Подзаголовок 2"/>
          <p:cNvSpPr>
            <a:spLocks noGrp="1"/>
          </p:cNvSpPr>
          <p:nvPr>
            <p:ph type="subTitle" idx="1"/>
          </p:nvPr>
        </p:nvSpPr>
        <p:spPr>
          <a:xfrm>
            <a:off x="1371600" y="3948474"/>
            <a:ext cx="7086600" cy="999473"/>
          </a:xfrm>
        </p:spPr>
        <p:txBody>
          <a:bodyPr>
            <a:noAutofit/>
          </a:bodyPr>
          <a:lstStyle/>
          <a:p>
            <a:r>
              <a:rPr lang="ru-RU" sz="1600" dirty="0" smtClean="0">
                <a:solidFill>
                  <a:srgbClr val="000090"/>
                </a:solidFill>
                <a:latin typeface="Arial"/>
                <a:cs typeface="Arial"/>
              </a:rPr>
              <a:t>Булат К. </a:t>
            </a:r>
            <a:r>
              <a:rPr lang="ru-RU" sz="1600" dirty="0" err="1" smtClean="0">
                <a:solidFill>
                  <a:srgbClr val="000090"/>
                </a:solidFill>
                <a:latin typeface="Arial"/>
                <a:cs typeface="Arial"/>
              </a:rPr>
              <a:t>Есекин</a:t>
            </a:r>
            <a:r>
              <a:rPr lang="ru-RU" sz="1600" dirty="0" smtClean="0">
                <a:solidFill>
                  <a:srgbClr val="000090"/>
                </a:solidFill>
                <a:latin typeface="Arial"/>
                <a:cs typeface="Arial"/>
              </a:rPr>
              <a:t>,</a:t>
            </a:r>
          </a:p>
          <a:p>
            <a:r>
              <a:rPr lang="ru-RU" sz="1600" dirty="0" smtClean="0">
                <a:solidFill>
                  <a:srgbClr val="000090"/>
                </a:solidFill>
                <a:latin typeface="Arial"/>
                <a:cs typeface="Arial"/>
              </a:rPr>
              <a:t>Ведущий эксперт проекта</a:t>
            </a:r>
          </a:p>
          <a:p>
            <a:endParaRPr lang="ru-RU" sz="1400" dirty="0" smtClean="0">
              <a:solidFill>
                <a:srgbClr val="000090"/>
              </a:solidFill>
              <a:latin typeface="Arial"/>
              <a:cs typeface="Arial"/>
            </a:endParaRPr>
          </a:p>
          <a:p>
            <a:endParaRPr lang="ru-RU" sz="1400" dirty="0" smtClean="0">
              <a:solidFill>
                <a:srgbClr val="000090"/>
              </a:solidFill>
              <a:latin typeface="Arial"/>
              <a:cs typeface="Arial"/>
            </a:endParaRPr>
          </a:p>
          <a:p>
            <a:endParaRPr lang="ru-RU" sz="1400" dirty="0" smtClean="0">
              <a:solidFill>
                <a:srgbClr val="000090"/>
              </a:solidFill>
              <a:latin typeface="Arial"/>
              <a:cs typeface="Arial"/>
            </a:endParaRPr>
          </a:p>
          <a:p>
            <a:endParaRPr lang="ru-RU" sz="1400" dirty="0" smtClean="0">
              <a:solidFill>
                <a:srgbClr val="000090"/>
              </a:solidFill>
              <a:latin typeface="Arial"/>
              <a:cs typeface="Arial"/>
            </a:endParaRPr>
          </a:p>
        </p:txBody>
      </p:sp>
      <p:sp>
        <p:nvSpPr>
          <p:cNvPr id="4" name="Название 1"/>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ru-RU" sz="3200" dirty="0">
              <a:solidFill>
                <a:srgbClr val="000090"/>
              </a:solidFill>
              <a:latin typeface="Arial"/>
              <a:cs typeface="Arial"/>
            </a:endParaRPr>
          </a:p>
        </p:txBody>
      </p:sp>
      <p:sp>
        <p:nvSpPr>
          <p:cNvPr id="5" name="Прямоугольник 4"/>
          <p:cNvSpPr/>
          <p:nvPr/>
        </p:nvSpPr>
        <p:spPr>
          <a:xfrm>
            <a:off x="2461714" y="5859872"/>
            <a:ext cx="5089855" cy="830997"/>
          </a:xfrm>
          <a:prstGeom prst="rect">
            <a:avLst/>
          </a:prstGeom>
        </p:spPr>
        <p:txBody>
          <a:bodyPr wrap="none">
            <a:spAutoFit/>
          </a:bodyPr>
          <a:lstStyle/>
          <a:p>
            <a:pPr algn="ctr"/>
            <a:r>
              <a:rPr lang="en-GB" sz="2400" dirty="0">
                <a:solidFill>
                  <a:srgbClr val="000090"/>
                </a:solidFill>
                <a:latin typeface="Arial"/>
                <a:cs typeface="Arial"/>
              </a:rPr>
              <a:t> </a:t>
            </a:r>
            <a:r>
              <a:rPr lang="ru-RU" sz="2400" dirty="0" smtClean="0">
                <a:solidFill>
                  <a:srgbClr val="000090"/>
                </a:solidFill>
                <a:latin typeface="Arial"/>
                <a:cs typeface="Arial"/>
              </a:rPr>
              <a:t>с. </a:t>
            </a:r>
            <a:r>
              <a:rPr lang="ru-RU" sz="2400" dirty="0" err="1" smtClean="0">
                <a:solidFill>
                  <a:srgbClr val="000090"/>
                </a:solidFill>
                <a:latin typeface="Arial"/>
                <a:cs typeface="Arial"/>
              </a:rPr>
              <a:t>Арнасай</a:t>
            </a:r>
            <a:r>
              <a:rPr lang="ru-RU" sz="2400" dirty="0" smtClean="0">
                <a:solidFill>
                  <a:srgbClr val="000090"/>
                </a:solidFill>
                <a:latin typeface="Arial"/>
                <a:cs typeface="Arial"/>
              </a:rPr>
              <a:t>, </a:t>
            </a:r>
            <a:r>
              <a:rPr lang="ru-RU" sz="2400" dirty="0" err="1" smtClean="0">
                <a:solidFill>
                  <a:srgbClr val="000090"/>
                </a:solidFill>
                <a:latin typeface="Arial"/>
                <a:cs typeface="Arial"/>
              </a:rPr>
              <a:t>Акмолинской</a:t>
            </a:r>
            <a:r>
              <a:rPr lang="ru-RU" sz="2400" dirty="0" smtClean="0">
                <a:solidFill>
                  <a:srgbClr val="000090"/>
                </a:solidFill>
                <a:latin typeface="Arial"/>
                <a:cs typeface="Arial"/>
              </a:rPr>
              <a:t> области</a:t>
            </a:r>
          </a:p>
          <a:p>
            <a:pPr algn="ctr"/>
            <a:r>
              <a:rPr lang="ru-RU" sz="2400" dirty="0" smtClean="0">
                <a:solidFill>
                  <a:srgbClr val="000090"/>
                </a:solidFill>
                <a:latin typeface="Arial"/>
                <a:cs typeface="Arial"/>
              </a:rPr>
              <a:t>7 декабря 2018 </a:t>
            </a:r>
            <a:endParaRPr lang="ru-RU" sz="2400" dirty="0">
              <a:solidFill>
                <a:srgbClr val="000090"/>
              </a:solidFill>
              <a:latin typeface="Arial"/>
              <a:cs typeface="Arial"/>
            </a:endParaRPr>
          </a:p>
        </p:txBody>
      </p:sp>
      <p:sp>
        <p:nvSpPr>
          <p:cNvPr id="6" name="Прямоугольник 5"/>
          <p:cNvSpPr/>
          <p:nvPr/>
        </p:nvSpPr>
        <p:spPr>
          <a:xfrm>
            <a:off x="1483053" y="2305070"/>
            <a:ext cx="6975147" cy="995144"/>
          </a:xfrm>
          <a:prstGeom prst="rect">
            <a:avLst/>
          </a:prstGeom>
        </p:spPr>
        <p:txBody>
          <a:bodyPr wrap="square">
            <a:spAutoFit/>
          </a:bodyPr>
          <a:lstStyle/>
          <a:p>
            <a:pPr algn="ctr"/>
            <a:r>
              <a:rPr lang="ru-RU" sz="4400" b="1" baseline="30000" dirty="0" smtClean="0">
                <a:solidFill>
                  <a:srgbClr val="000090"/>
                </a:solidFill>
              </a:rPr>
              <a:t>Применение </a:t>
            </a:r>
            <a:r>
              <a:rPr lang="ru-RU" sz="4400" b="1" baseline="30000" dirty="0">
                <a:solidFill>
                  <a:srgbClr val="000090"/>
                </a:solidFill>
              </a:rPr>
              <a:t>«зеленых» практик и технологий на местном </a:t>
            </a:r>
            <a:r>
              <a:rPr lang="ru-RU" sz="4400" b="1" baseline="30000" dirty="0" smtClean="0">
                <a:solidFill>
                  <a:srgbClr val="000090"/>
                </a:solidFill>
              </a:rPr>
              <a:t>уровне</a:t>
            </a:r>
            <a:endParaRPr lang="ru-RU" sz="4400" dirty="0">
              <a:solidFill>
                <a:srgbClr val="000090"/>
              </a:solidFill>
            </a:endParaRPr>
          </a:p>
        </p:txBody>
      </p:sp>
      <p:pic>
        <p:nvPicPr>
          <p:cNvPr id="7" name="Рисунок 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8566"/>
            <a:ext cx="1760855" cy="684530"/>
          </a:xfrm>
          <a:prstGeom prst="rect">
            <a:avLst/>
          </a:prstGeom>
          <a:noFill/>
          <a:ln>
            <a:noFill/>
          </a:ln>
        </p:spPr>
      </p:pic>
      <p:pic>
        <p:nvPicPr>
          <p:cNvPr id="8" name="Рисунок 3"/>
          <p:cNvPicPr/>
          <p:nvPr/>
        </p:nvPicPr>
        <p:blipFill>
          <a:blip r:embed="rId4">
            <a:extLst>
              <a:ext uri="{28A0092B-C50C-407E-A947-70E740481C1C}">
                <a14:useLocalDpi xmlns:a14="http://schemas.microsoft.com/office/drawing/2010/main" val="0"/>
              </a:ext>
            </a:extLst>
          </a:blip>
          <a:srcRect/>
          <a:stretch>
            <a:fillRect/>
          </a:stretch>
        </p:blipFill>
        <p:spPr bwMode="auto">
          <a:xfrm>
            <a:off x="4145807" y="398566"/>
            <a:ext cx="668020" cy="574040"/>
          </a:xfrm>
          <a:prstGeom prst="rect">
            <a:avLst/>
          </a:prstGeom>
          <a:noFill/>
          <a:ln>
            <a:noFill/>
          </a:ln>
        </p:spPr>
      </p:pic>
      <p:pic>
        <p:nvPicPr>
          <p:cNvPr id="9" name="Рисунок 2"/>
          <p:cNvPicPr/>
          <p:nvPr/>
        </p:nvPicPr>
        <p:blipFill>
          <a:blip r:embed="rId5">
            <a:extLst>
              <a:ext uri="{28A0092B-C50C-407E-A947-70E740481C1C}">
                <a14:useLocalDpi xmlns:a14="http://schemas.microsoft.com/office/drawing/2010/main" val="0"/>
              </a:ext>
            </a:extLst>
          </a:blip>
          <a:srcRect/>
          <a:stretch>
            <a:fillRect/>
          </a:stretch>
        </p:blipFill>
        <p:spPr bwMode="auto">
          <a:xfrm>
            <a:off x="6757042" y="398566"/>
            <a:ext cx="1386205" cy="476885"/>
          </a:xfrm>
          <a:prstGeom prst="rect">
            <a:avLst/>
          </a:prstGeom>
          <a:noFill/>
          <a:ln>
            <a:noFill/>
          </a:ln>
        </p:spPr>
      </p:pic>
    </p:spTree>
    <p:extLst>
      <p:ext uri="{BB962C8B-B14F-4D97-AF65-F5344CB8AC3E}">
        <p14:creationId xmlns:p14="http://schemas.microsoft.com/office/powerpoint/2010/main" val="39071926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3"/>
          <a:stretch>
            <a:fillRect/>
          </a:stretch>
        </p:blipFill>
        <p:spPr>
          <a:xfrm>
            <a:off x="152400" y="2373345"/>
            <a:ext cx="8839200" cy="4089400"/>
          </a:xfrm>
          <a:prstGeom prst="rect">
            <a:avLst/>
          </a:prstGeom>
        </p:spPr>
      </p:pic>
      <p:sp>
        <p:nvSpPr>
          <p:cNvPr id="8" name="Shape 110"/>
          <p:cNvSpPr txBox="1">
            <a:spLocks/>
          </p:cNvSpPr>
          <p:nvPr/>
        </p:nvSpPr>
        <p:spPr>
          <a:xfrm>
            <a:off x="718467" y="328602"/>
            <a:ext cx="8174709" cy="761520"/>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rm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a:solidFill>
                  <a:srgbClr val="000090"/>
                </a:solidFill>
                <a:latin typeface="Arial"/>
                <a:cs typeface="Arial"/>
              </a:rPr>
              <a:t>Д</a:t>
            </a:r>
            <a:r>
              <a:rPr lang="ru-RU" sz="2800" dirty="0" smtClean="0">
                <a:solidFill>
                  <a:srgbClr val="000090"/>
                </a:solidFill>
                <a:latin typeface="Arial"/>
                <a:cs typeface="Arial"/>
              </a:rPr>
              <a:t>ешевые теплицы </a:t>
            </a:r>
            <a:endParaRPr lang="ru-RU" sz="2800" dirty="0">
              <a:solidFill>
                <a:srgbClr val="000090"/>
              </a:solidFill>
              <a:latin typeface="Arial"/>
              <a:cs typeface="Arial"/>
            </a:endParaRPr>
          </a:p>
        </p:txBody>
      </p:sp>
      <p:sp>
        <p:nvSpPr>
          <p:cNvPr id="4" name="TextBox 3"/>
          <p:cNvSpPr txBox="1"/>
          <p:nvPr/>
        </p:nvSpPr>
        <p:spPr>
          <a:xfrm>
            <a:off x="2376046" y="1362401"/>
            <a:ext cx="4391908" cy="338554"/>
          </a:xfrm>
          <a:prstGeom prst="rect">
            <a:avLst/>
          </a:prstGeom>
          <a:noFill/>
        </p:spPr>
        <p:txBody>
          <a:bodyPr wrap="none" rtlCol="0">
            <a:spAutoFit/>
          </a:bodyPr>
          <a:lstStyle/>
          <a:p>
            <a:r>
              <a:rPr lang="en-US" sz="1600" u="sng" dirty="0">
                <a:hlinkClick r:id="rId4"/>
              </a:rPr>
              <a:t>https://www.youtube.com/watch?v=EzNqaAgELIw</a:t>
            </a:r>
            <a:endParaRPr lang="ru-RU" sz="1600" dirty="0"/>
          </a:p>
        </p:txBody>
      </p:sp>
    </p:spTree>
    <p:extLst>
      <p:ext uri="{BB962C8B-B14F-4D97-AF65-F5344CB8AC3E}">
        <p14:creationId xmlns:p14="http://schemas.microsoft.com/office/powerpoint/2010/main" val="215506776"/>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0"/>
          <p:cNvSpPr txBox="1">
            <a:spLocks/>
          </p:cNvSpPr>
          <p:nvPr/>
        </p:nvSpPr>
        <p:spPr>
          <a:xfrm>
            <a:off x="718467" y="328602"/>
            <a:ext cx="8174709" cy="761520"/>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rm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smtClean="0">
                <a:solidFill>
                  <a:srgbClr val="000090"/>
                </a:solidFill>
                <a:latin typeface="Arial"/>
                <a:cs typeface="Arial"/>
              </a:rPr>
              <a:t>Солнечные печки</a:t>
            </a:r>
            <a:endParaRPr lang="ru-RU" sz="2800" dirty="0">
              <a:solidFill>
                <a:srgbClr val="000090"/>
              </a:solidFill>
              <a:latin typeface="Arial"/>
              <a:cs typeface="Arial"/>
            </a:endParaRPr>
          </a:p>
        </p:txBody>
      </p:sp>
      <p:pic>
        <p:nvPicPr>
          <p:cNvPr id="5" name="Изображение 4"/>
          <p:cNvPicPr>
            <a:picLocks noChangeAspect="1"/>
          </p:cNvPicPr>
          <p:nvPr/>
        </p:nvPicPr>
        <p:blipFill>
          <a:blip r:embed="rId3"/>
          <a:stretch>
            <a:fillRect/>
          </a:stretch>
        </p:blipFill>
        <p:spPr>
          <a:xfrm>
            <a:off x="2263595" y="1476054"/>
            <a:ext cx="5111011" cy="4622800"/>
          </a:xfrm>
          <a:prstGeom prst="rect">
            <a:avLst/>
          </a:prstGeom>
        </p:spPr>
      </p:pic>
    </p:spTree>
    <p:extLst>
      <p:ext uri="{BB962C8B-B14F-4D97-AF65-F5344CB8AC3E}">
        <p14:creationId xmlns:p14="http://schemas.microsoft.com/office/powerpoint/2010/main" val="1607091124"/>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a:stretch>
            <a:fillRect/>
          </a:stretch>
        </p:blipFill>
        <p:spPr>
          <a:xfrm>
            <a:off x="1442486" y="2130431"/>
            <a:ext cx="6259027" cy="4473568"/>
          </a:xfrm>
          <a:prstGeom prst="rect">
            <a:avLst/>
          </a:prstGeom>
        </p:spPr>
      </p:pic>
      <p:sp>
        <p:nvSpPr>
          <p:cNvPr id="4" name="Shape 110"/>
          <p:cNvSpPr txBox="1">
            <a:spLocks/>
          </p:cNvSpPr>
          <p:nvPr/>
        </p:nvSpPr>
        <p:spPr>
          <a:xfrm>
            <a:off x="718467" y="328602"/>
            <a:ext cx="8174709" cy="761520"/>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rm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smtClean="0">
                <a:solidFill>
                  <a:srgbClr val="000090"/>
                </a:solidFill>
                <a:latin typeface="Arial"/>
                <a:cs typeface="Arial"/>
              </a:rPr>
              <a:t>Замена домашних печей на более эффективные </a:t>
            </a:r>
            <a:endParaRPr lang="ru-RU" sz="2800" dirty="0">
              <a:solidFill>
                <a:srgbClr val="000090"/>
              </a:solidFill>
              <a:latin typeface="Arial"/>
              <a:cs typeface="Arial"/>
            </a:endParaRPr>
          </a:p>
        </p:txBody>
      </p:sp>
      <p:sp>
        <p:nvSpPr>
          <p:cNvPr id="3" name="Прямоугольник 2"/>
          <p:cNvSpPr/>
          <p:nvPr/>
        </p:nvSpPr>
        <p:spPr>
          <a:xfrm>
            <a:off x="1422011" y="993510"/>
            <a:ext cx="6279502" cy="1323439"/>
          </a:xfrm>
          <a:prstGeom prst="rect">
            <a:avLst/>
          </a:prstGeom>
        </p:spPr>
        <p:txBody>
          <a:bodyPr wrap="square">
            <a:spAutoFit/>
          </a:bodyPr>
          <a:lstStyle/>
          <a:p>
            <a:pPr fontAlgn="t"/>
            <a:r>
              <a:rPr lang="en-US" sz="1600" u="sng" dirty="0">
                <a:solidFill>
                  <a:srgbClr val="0000FF"/>
                </a:solidFill>
                <a:latin typeface="Arial" panose="020B0604020202020204" pitchFamily="34" charset="0"/>
              </a:rPr>
              <a:t/>
            </a:r>
            <a:br>
              <a:rPr lang="en-US" sz="1600" u="sng" dirty="0">
                <a:solidFill>
                  <a:srgbClr val="0000FF"/>
                </a:solidFill>
                <a:latin typeface="Arial" panose="020B0604020202020204" pitchFamily="34" charset="0"/>
              </a:rPr>
            </a:br>
            <a:r>
              <a:rPr lang="en-US" sz="1600" u="sng" dirty="0">
                <a:solidFill>
                  <a:srgbClr val="0000FF"/>
                </a:solidFill>
                <a:latin typeface="Arial" panose="020B0604020202020204" pitchFamily="34" charset="0"/>
              </a:rPr>
              <a:t>http://www.geres.eu/images/publications/catalogue-tajikistan-en.pdf</a:t>
            </a:r>
            <a:r>
              <a:rPr lang="en-US" sz="1600" dirty="0">
                <a:solidFill>
                  <a:srgbClr val="0000FF"/>
                </a:solidFill>
                <a:latin typeface="Arial" panose="020B0604020202020204" pitchFamily="34" charset="0"/>
              </a:rPr>
              <a:t/>
            </a:r>
            <a:br>
              <a:rPr lang="en-US" sz="1600" dirty="0">
                <a:solidFill>
                  <a:srgbClr val="0000FF"/>
                </a:solidFill>
                <a:latin typeface="Arial" panose="020B0604020202020204" pitchFamily="34" charset="0"/>
              </a:rPr>
            </a:br>
            <a:endParaRPr lang="en-US" sz="1600" dirty="0">
              <a:solidFill>
                <a:srgbClr val="0000FF"/>
              </a:solidFill>
              <a:latin typeface="Arial" panose="020B0604020202020204" pitchFamily="34" charset="0"/>
            </a:endParaRPr>
          </a:p>
          <a:p>
            <a:r>
              <a:rPr lang="en-US" sz="1600" dirty="0"/>
              <a:t/>
            </a:r>
            <a:br>
              <a:rPr lang="en-US" sz="1600" dirty="0"/>
            </a:br>
            <a:endParaRPr lang="ru-RU" sz="1600" dirty="0"/>
          </a:p>
        </p:txBody>
      </p:sp>
    </p:spTree>
    <p:extLst>
      <p:ext uri="{BB962C8B-B14F-4D97-AF65-F5344CB8AC3E}">
        <p14:creationId xmlns:p14="http://schemas.microsoft.com/office/powerpoint/2010/main" val="3890303714"/>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2"/>
          <a:stretch>
            <a:fillRect/>
          </a:stretch>
        </p:blipFill>
        <p:spPr>
          <a:xfrm>
            <a:off x="4565650" y="2057400"/>
            <a:ext cx="3467100" cy="4102100"/>
          </a:xfrm>
          <a:prstGeom prst="rect">
            <a:avLst/>
          </a:prstGeom>
        </p:spPr>
      </p:pic>
      <p:pic>
        <p:nvPicPr>
          <p:cNvPr id="4" name="Изображение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300" y="1854200"/>
            <a:ext cx="4454154" cy="3263900"/>
          </a:xfrm>
          <a:prstGeom prst="rect">
            <a:avLst/>
          </a:prstGeom>
        </p:spPr>
      </p:pic>
      <p:sp>
        <p:nvSpPr>
          <p:cNvPr id="5" name="Shape 110"/>
          <p:cNvSpPr txBox="1">
            <a:spLocks/>
          </p:cNvSpPr>
          <p:nvPr/>
        </p:nvSpPr>
        <p:spPr>
          <a:xfrm>
            <a:off x="718467" y="328602"/>
            <a:ext cx="8174709" cy="761520"/>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smtClean="0">
                <a:solidFill>
                  <a:srgbClr val="000090"/>
                </a:solidFill>
                <a:latin typeface="Arial"/>
                <a:cs typeface="Arial"/>
              </a:rPr>
              <a:t>Печи длительного горения (3-7 дней) - </a:t>
            </a:r>
          </a:p>
          <a:p>
            <a:pPr>
              <a:defRPr sz="1800" b="0">
                <a:solidFill>
                  <a:srgbClr val="000000"/>
                </a:solidFill>
              </a:defRPr>
            </a:pPr>
            <a:r>
              <a:rPr lang="ru-RU" sz="2800" dirty="0" smtClean="0">
                <a:solidFill>
                  <a:srgbClr val="000090"/>
                </a:solidFill>
                <a:latin typeface="Arial"/>
                <a:cs typeface="Arial"/>
              </a:rPr>
              <a:t>без выбросов и золы!</a:t>
            </a:r>
            <a:endParaRPr lang="ru-RU" sz="2800" dirty="0">
              <a:solidFill>
                <a:srgbClr val="000090"/>
              </a:solidFill>
              <a:latin typeface="Arial"/>
              <a:cs typeface="Aria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059871319"/>
              </p:ext>
            </p:extLst>
          </p:nvPr>
        </p:nvGraphicFramePr>
        <p:xfrm>
          <a:off x="491606" y="5505259"/>
          <a:ext cx="4080394" cy="753838"/>
        </p:xfrm>
        <a:graphic>
          <a:graphicData uri="http://schemas.openxmlformats.org/drawingml/2006/table">
            <a:tbl>
              <a:tblPr/>
              <a:tblGrid>
                <a:gridCol w="4080394"/>
              </a:tblGrid>
              <a:tr h="376919">
                <a:tc>
                  <a:txBody>
                    <a:bodyPr/>
                    <a:lstStyle/>
                    <a:p>
                      <a:pPr algn="ctr" rtl="0" fontAlgn="t"/>
                      <a:r>
                        <a:rPr lang="en-US" sz="1200" b="0" u="sng" dirty="0">
                          <a:solidFill>
                            <a:srgbClr val="1155CC"/>
                          </a:solidFill>
                          <a:effectLst/>
                          <a:latin typeface="Arial" panose="020B0604020202020204" pitchFamily="34" charset="0"/>
                          <a:hlinkClick r:id="rId4"/>
                        </a:rPr>
                        <a:t>https://www.youtube.com/watch?v=pipgtaF1YGE</a:t>
                      </a:r>
                      <a:endParaRPr lang="en-US" sz="1200" b="0" u="sng" dirty="0">
                        <a:solidFill>
                          <a:srgbClr val="1155CC"/>
                        </a:solidFill>
                        <a:effectLst/>
                        <a:latin typeface="Arial" panose="020B0604020202020204" pitchFamily="34" charset="0"/>
                      </a:endParaRPr>
                    </a:p>
                  </a:txBody>
                  <a:tcPr marL="28575" marR="28575" marT="19050" marB="1905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76919">
                <a:tc>
                  <a:txBody>
                    <a:bodyPr/>
                    <a:lstStyle/>
                    <a:p>
                      <a:pPr algn="ctr" rtl="0" fontAlgn="t"/>
                      <a:r>
                        <a:rPr lang="en-US" sz="1200" b="0" u="sng" dirty="0">
                          <a:solidFill>
                            <a:srgbClr val="1155CC"/>
                          </a:solidFill>
                          <a:effectLst/>
                          <a:latin typeface="Arial" panose="020B0604020202020204" pitchFamily="34" charset="0"/>
                          <a:hlinkClick r:id="rId5"/>
                        </a:rPr>
                        <a:t>https://www.youtube.com/watch?v=yArLWwtrxus </a:t>
                      </a:r>
                      <a:endParaRPr lang="en-US" sz="1200" b="0" u="sng" dirty="0">
                        <a:solidFill>
                          <a:srgbClr val="1155CC"/>
                        </a:solidFill>
                        <a:effectLst/>
                        <a:latin typeface="Arial" panose="020B0604020202020204" pitchFamily="34" charset="0"/>
                      </a:endParaRPr>
                    </a:p>
                  </a:txBody>
                  <a:tcPr marL="28575" marR="28575" marT="19050" marB="1905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521580503"/>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stretch>
            <a:fillRect/>
          </a:stretch>
        </p:blipFill>
        <p:spPr>
          <a:xfrm>
            <a:off x="2882900" y="2409889"/>
            <a:ext cx="6070600" cy="4229100"/>
          </a:xfrm>
          <a:prstGeom prst="rect">
            <a:avLst/>
          </a:prstGeom>
        </p:spPr>
      </p:pic>
      <p:pic>
        <p:nvPicPr>
          <p:cNvPr id="5" name="Изображение 4"/>
          <p:cNvPicPr>
            <a:picLocks noChangeAspect="1"/>
          </p:cNvPicPr>
          <p:nvPr/>
        </p:nvPicPr>
        <p:blipFill>
          <a:blip r:embed="rId3"/>
          <a:stretch>
            <a:fillRect/>
          </a:stretch>
        </p:blipFill>
        <p:spPr>
          <a:xfrm>
            <a:off x="4546600" y="3416300"/>
            <a:ext cx="38100" cy="12700"/>
          </a:xfrm>
          <a:prstGeom prst="rect">
            <a:avLst/>
          </a:prstGeom>
        </p:spPr>
      </p:pic>
      <p:pic>
        <p:nvPicPr>
          <p:cNvPr id="6" name="Изображение 5"/>
          <p:cNvPicPr>
            <a:picLocks noChangeAspect="1"/>
          </p:cNvPicPr>
          <p:nvPr/>
        </p:nvPicPr>
        <p:blipFill>
          <a:blip r:embed="rId3"/>
          <a:stretch>
            <a:fillRect/>
          </a:stretch>
        </p:blipFill>
        <p:spPr>
          <a:xfrm>
            <a:off x="4546600" y="3416300"/>
            <a:ext cx="38100" cy="12700"/>
          </a:xfrm>
          <a:prstGeom prst="rect">
            <a:avLst/>
          </a:prstGeom>
        </p:spPr>
      </p:pic>
      <p:pic>
        <p:nvPicPr>
          <p:cNvPr id="7" name="Изображение 6"/>
          <p:cNvPicPr>
            <a:picLocks noChangeAspect="1"/>
          </p:cNvPicPr>
          <p:nvPr/>
        </p:nvPicPr>
        <p:blipFill>
          <a:blip r:embed="rId4"/>
          <a:stretch>
            <a:fillRect/>
          </a:stretch>
        </p:blipFill>
        <p:spPr>
          <a:xfrm>
            <a:off x="202682" y="1980117"/>
            <a:ext cx="4914900" cy="3674798"/>
          </a:xfrm>
          <a:prstGeom prst="rect">
            <a:avLst/>
          </a:prstGeom>
        </p:spPr>
      </p:pic>
      <p:sp>
        <p:nvSpPr>
          <p:cNvPr id="8" name="Shape 110"/>
          <p:cNvSpPr txBox="1">
            <a:spLocks/>
          </p:cNvSpPr>
          <p:nvPr/>
        </p:nvSpPr>
        <p:spPr>
          <a:xfrm>
            <a:off x="317501" y="241300"/>
            <a:ext cx="8575676" cy="1013922"/>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endParaRPr lang="ru-RU" sz="2800" dirty="0" smtClean="0">
              <a:solidFill>
                <a:srgbClr val="000090"/>
              </a:solidFill>
              <a:latin typeface="Arial"/>
              <a:cs typeface="Arial"/>
            </a:endParaRPr>
          </a:p>
          <a:p>
            <a:pPr>
              <a:defRPr sz="1800" b="0">
                <a:solidFill>
                  <a:srgbClr val="000000"/>
                </a:solidFill>
              </a:defRPr>
            </a:pPr>
            <a:r>
              <a:rPr lang="ru-RU" sz="2800" dirty="0" smtClean="0">
                <a:solidFill>
                  <a:srgbClr val="000090"/>
                </a:solidFill>
                <a:latin typeface="Arial"/>
                <a:cs typeface="Arial"/>
              </a:rPr>
              <a:t>Очистка водоемов с получением биогаза для отопления  (</a:t>
            </a:r>
            <a:r>
              <a:rPr lang="ru-RU" sz="2800" dirty="0" err="1" smtClean="0">
                <a:solidFill>
                  <a:srgbClr val="000090"/>
                </a:solidFill>
                <a:latin typeface="Arial"/>
                <a:cs typeface="Arial"/>
              </a:rPr>
              <a:t>эйхорния</a:t>
            </a:r>
            <a:r>
              <a:rPr lang="ru-RU" sz="2800" dirty="0" smtClean="0">
                <a:solidFill>
                  <a:srgbClr val="000090"/>
                </a:solidFill>
                <a:latin typeface="Arial"/>
                <a:cs typeface="Arial"/>
              </a:rPr>
              <a:t>)</a:t>
            </a:r>
          </a:p>
          <a:p>
            <a:pPr>
              <a:defRPr sz="1800" b="0">
                <a:solidFill>
                  <a:srgbClr val="000000"/>
                </a:solidFill>
              </a:defRPr>
            </a:pPr>
            <a:endParaRPr lang="ru-RU" sz="2800" dirty="0">
              <a:solidFill>
                <a:srgbClr val="000090"/>
              </a:solidFill>
              <a:latin typeface="Arial"/>
              <a:cs typeface="Arial"/>
            </a:endParaRPr>
          </a:p>
        </p:txBody>
      </p:sp>
      <p:sp>
        <p:nvSpPr>
          <p:cNvPr id="9" name="TextBox 8"/>
          <p:cNvSpPr txBox="1"/>
          <p:nvPr/>
        </p:nvSpPr>
        <p:spPr>
          <a:xfrm>
            <a:off x="2356288" y="1292246"/>
            <a:ext cx="4380623" cy="369332"/>
          </a:xfrm>
          <a:prstGeom prst="rect">
            <a:avLst/>
          </a:prstGeom>
          <a:noFill/>
        </p:spPr>
        <p:txBody>
          <a:bodyPr wrap="none" rtlCol="0">
            <a:spAutoFit/>
          </a:bodyPr>
          <a:lstStyle/>
          <a:p>
            <a:r>
              <a:rPr lang="en-US" u="sng" dirty="0">
                <a:hlinkClick r:id="rId5"/>
              </a:rPr>
              <a:t>www.youtube.com/watch?v=dxhCKWWfH10</a:t>
            </a:r>
            <a:endParaRPr lang="ru-RU" dirty="0"/>
          </a:p>
        </p:txBody>
      </p:sp>
    </p:spTree>
    <p:extLst>
      <p:ext uri="{BB962C8B-B14F-4D97-AF65-F5344CB8AC3E}">
        <p14:creationId xmlns:p14="http://schemas.microsoft.com/office/powerpoint/2010/main" val="3100182144"/>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7" y="1836923"/>
            <a:ext cx="5385490" cy="4003521"/>
          </a:xfrm>
          <a:prstGeom prst="rect">
            <a:avLst/>
          </a:prstGeom>
        </p:spPr>
      </p:pic>
      <p:pic>
        <p:nvPicPr>
          <p:cNvPr id="4" name="Изображение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0676" y="3407173"/>
            <a:ext cx="4762500" cy="3180072"/>
          </a:xfrm>
          <a:prstGeom prst="rect">
            <a:avLst/>
          </a:prstGeom>
        </p:spPr>
      </p:pic>
      <p:sp>
        <p:nvSpPr>
          <p:cNvPr id="7" name="Shape 110"/>
          <p:cNvSpPr txBox="1">
            <a:spLocks/>
          </p:cNvSpPr>
          <p:nvPr/>
        </p:nvSpPr>
        <p:spPr>
          <a:xfrm>
            <a:off x="718467" y="328602"/>
            <a:ext cx="8174709" cy="761520"/>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rm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a:solidFill>
                  <a:srgbClr val="000090"/>
                </a:solidFill>
                <a:latin typeface="Arial"/>
                <a:cs typeface="Arial"/>
              </a:rPr>
              <a:t>О</a:t>
            </a:r>
            <a:r>
              <a:rPr lang="ru-RU" sz="2800" dirty="0" smtClean="0">
                <a:solidFill>
                  <a:srgbClr val="000090"/>
                </a:solidFill>
                <a:latin typeface="Arial"/>
                <a:cs typeface="Arial"/>
              </a:rPr>
              <a:t>вощи на балконе и многое другое!</a:t>
            </a:r>
            <a:endParaRPr lang="ru-RU" sz="2800" dirty="0">
              <a:solidFill>
                <a:srgbClr val="000090"/>
              </a:solidFill>
              <a:latin typeface="Arial"/>
              <a:cs typeface="Arial"/>
            </a:endParaRPr>
          </a:p>
        </p:txBody>
      </p:sp>
      <p:sp>
        <p:nvSpPr>
          <p:cNvPr id="5" name="TextBox 4"/>
          <p:cNvSpPr txBox="1"/>
          <p:nvPr/>
        </p:nvSpPr>
        <p:spPr>
          <a:xfrm>
            <a:off x="2928975" y="1267346"/>
            <a:ext cx="2909514" cy="338554"/>
          </a:xfrm>
          <a:prstGeom prst="rect">
            <a:avLst/>
          </a:prstGeom>
          <a:noFill/>
        </p:spPr>
        <p:txBody>
          <a:bodyPr wrap="none" rtlCol="0">
            <a:spAutoFit/>
          </a:bodyPr>
          <a:lstStyle/>
          <a:p>
            <a:r>
              <a:rPr lang="en-US" sz="1600" u="sng" dirty="0">
                <a:hlinkClick r:id="rId4"/>
              </a:rPr>
              <a:t>https://lifehacker.ru/flat-garden/</a:t>
            </a:r>
            <a:endParaRPr lang="ru-RU" sz="1600" dirty="0"/>
          </a:p>
        </p:txBody>
      </p:sp>
    </p:spTree>
    <p:extLst>
      <p:ext uri="{BB962C8B-B14F-4D97-AF65-F5344CB8AC3E}">
        <p14:creationId xmlns:p14="http://schemas.microsoft.com/office/powerpoint/2010/main" val="3290369696"/>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0"/>
          <p:cNvSpPr txBox="1">
            <a:spLocks/>
          </p:cNvSpPr>
          <p:nvPr/>
        </p:nvSpPr>
        <p:spPr>
          <a:xfrm>
            <a:off x="718467" y="328602"/>
            <a:ext cx="8174709" cy="761520"/>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rm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smtClean="0">
                <a:solidFill>
                  <a:srgbClr val="000090"/>
                </a:solidFill>
                <a:latin typeface="Arial"/>
                <a:cs typeface="Arial"/>
              </a:rPr>
              <a:t>Таблица доступных технологий</a:t>
            </a:r>
            <a:endParaRPr lang="ru-RU" sz="2800" dirty="0">
              <a:solidFill>
                <a:srgbClr val="000090"/>
              </a:solidFill>
              <a:latin typeface="Arial"/>
              <a:cs typeface="Arial"/>
            </a:endParaRPr>
          </a:p>
        </p:txBody>
      </p:sp>
      <p:pic>
        <p:nvPicPr>
          <p:cNvPr id="3" name="Изображение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1972" y="1443334"/>
            <a:ext cx="8181204" cy="4494533"/>
          </a:xfrm>
          <a:prstGeom prst="rect">
            <a:avLst/>
          </a:prstGeom>
        </p:spPr>
      </p:pic>
    </p:spTree>
    <p:extLst>
      <p:ext uri="{BB962C8B-B14F-4D97-AF65-F5344CB8AC3E}">
        <p14:creationId xmlns:p14="http://schemas.microsoft.com/office/powerpoint/2010/main" val="3915093348"/>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0"/>
          <p:cNvSpPr txBox="1">
            <a:spLocks/>
          </p:cNvSpPr>
          <p:nvPr/>
        </p:nvSpPr>
        <p:spPr>
          <a:xfrm>
            <a:off x="718467" y="328602"/>
            <a:ext cx="8174709" cy="761520"/>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rm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smtClean="0">
                <a:solidFill>
                  <a:srgbClr val="000090"/>
                </a:solidFill>
                <a:latin typeface="Arial"/>
                <a:cs typeface="Arial"/>
              </a:rPr>
              <a:t>Доступно на русском и национальных языках:</a:t>
            </a:r>
            <a:endParaRPr lang="ru-RU" sz="2800" dirty="0">
              <a:solidFill>
                <a:srgbClr val="000090"/>
              </a:solidFill>
              <a:latin typeface="Arial"/>
              <a:cs typeface="Arial"/>
            </a:endParaRPr>
          </a:p>
        </p:txBody>
      </p:sp>
      <p:sp>
        <p:nvSpPr>
          <p:cNvPr id="12" name="Прямоугольник 11"/>
          <p:cNvSpPr/>
          <p:nvPr/>
        </p:nvSpPr>
        <p:spPr>
          <a:xfrm>
            <a:off x="604166" y="1073674"/>
            <a:ext cx="7917533" cy="1384995"/>
          </a:xfrm>
          <a:prstGeom prst="rect">
            <a:avLst/>
          </a:prstGeom>
        </p:spPr>
        <p:txBody>
          <a:bodyPr wrap="square">
            <a:spAutoFit/>
          </a:bodyPr>
          <a:lstStyle/>
          <a:p>
            <a:r>
              <a:rPr lang="ru-RU" sz="1400" dirty="0" smtClean="0">
                <a:latin typeface="Arial"/>
                <a:cs typeface="Arial"/>
              </a:rPr>
              <a:t>Таблица </a:t>
            </a:r>
            <a:r>
              <a:rPr lang="en-US" sz="1400" dirty="0" smtClean="0">
                <a:latin typeface="Arial"/>
                <a:cs typeface="Arial"/>
                <a:hlinkClick r:id="rId2"/>
              </a:rPr>
              <a:t>https://docs.google.com/spreadsheets/d/1jUhLSVewgHDdRnHK0x3I44stW4DkNenRXKVgb5BidtE/edit?ts=5b4714b0#gid=0</a:t>
            </a:r>
            <a:r>
              <a:rPr lang="en-US" sz="1400" dirty="0" smtClean="0">
                <a:latin typeface="Arial"/>
                <a:cs typeface="Arial"/>
              </a:rPr>
              <a:t> </a:t>
            </a:r>
          </a:p>
          <a:p>
            <a:endParaRPr lang="ru-RU" sz="1400" dirty="0" smtClean="0">
              <a:latin typeface="Arial"/>
              <a:cs typeface="Arial"/>
            </a:endParaRPr>
          </a:p>
          <a:p>
            <a:r>
              <a:rPr lang="ru-RU" sz="1400" dirty="0" smtClean="0">
                <a:latin typeface="Arial"/>
                <a:cs typeface="Arial"/>
              </a:rPr>
              <a:t>Короткая ссылка </a:t>
            </a:r>
            <a:r>
              <a:rPr lang="en-US" sz="1400" b="1" dirty="0">
                <a:latin typeface="Arial"/>
                <a:cs typeface="Arial"/>
                <a:hlinkClick r:id="rId3"/>
              </a:rPr>
              <a:t>http://bit.do/</a:t>
            </a:r>
            <a:r>
              <a:rPr lang="en-US" sz="1400" b="1" dirty="0" smtClean="0">
                <a:latin typeface="Arial"/>
                <a:cs typeface="Arial"/>
                <a:hlinkClick r:id="rId3"/>
              </a:rPr>
              <a:t>ewkLD</a:t>
            </a:r>
            <a:endParaRPr lang="ru-RU" sz="1400" dirty="0" smtClean="0">
              <a:latin typeface="Arial"/>
              <a:cs typeface="Arial"/>
            </a:endParaRPr>
          </a:p>
          <a:p>
            <a:endParaRPr lang="ru-RU" sz="1400" dirty="0">
              <a:latin typeface="Arial"/>
              <a:cs typeface="Arial"/>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010823952"/>
              </p:ext>
            </p:extLst>
          </p:nvPr>
        </p:nvGraphicFramePr>
        <p:xfrm>
          <a:off x="604166" y="2492159"/>
          <a:ext cx="8229600" cy="3470988"/>
        </p:xfrm>
        <a:graphic>
          <a:graphicData uri="http://schemas.openxmlformats.org/drawingml/2006/table">
            <a:tbl>
              <a:tblPr>
                <a:tableStyleId>{2D5ABB26-0587-4C30-8999-92F81FD0307C}</a:tableStyleId>
              </a:tblPr>
              <a:tblGrid>
                <a:gridCol w="3509818"/>
                <a:gridCol w="4719782"/>
              </a:tblGrid>
              <a:tr h="622776">
                <a:tc>
                  <a:txBody>
                    <a:bodyPr/>
                    <a:lstStyle/>
                    <a:p>
                      <a:pPr algn="l" fontAlgn="b"/>
                      <a:r>
                        <a:rPr lang="ru-RU" sz="1200" b="0" i="0" u="none" strike="noStrike" dirty="0" smtClean="0">
                          <a:solidFill>
                            <a:srgbClr val="000000"/>
                          </a:solidFill>
                          <a:effectLst/>
                          <a:latin typeface="Calibri" panose="020F0502020204030204" pitchFamily="34" charset="0"/>
                        </a:rPr>
                        <a:t>Сеть экспертов устойчивого развития Центральной Азии» (Казахстан)</a:t>
                      </a:r>
                      <a:endParaRPr lang="ru-RU" sz="1200" b="0" i="0" u="none" strike="noStrike" dirty="0">
                        <a:solidFill>
                          <a:srgbClr val="000000"/>
                        </a:solidFill>
                        <a:effectLst/>
                        <a:latin typeface="Calibri" panose="020F0502020204030204" pitchFamily="34" charset="0"/>
                      </a:endParaRPr>
                    </a:p>
                  </a:txBody>
                  <a:tcPr marL="6927" marR="6927" marT="6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sng" strike="noStrike" dirty="0" smtClean="0">
                          <a:solidFill>
                            <a:srgbClr val="0000FF"/>
                          </a:solidFill>
                          <a:effectLst/>
                          <a:latin typeface="Calibri" panose="020F0502020204030204" pitchFamily="34" charset="0"/>
                        </a:rPr>
                        <a:t>https://www.nesdca.kz/n7</a:t>
                      </a:r>
                      <a:endParaRPr lang="en-US" sz="1200" b="0" i="0" u="sng" strike="noStrike" dirty="0">
                        <a:solidFill>
                          <a:srgbClr val="0000FF"/>
                        </a:solidFill>
                        <a:effectLst/>
                        <a:latin typeface="Calibri" panose="020F0502020204030204" pitchFamily="34" charset="0"/>
                      </a:endParaRPr>
                    </a:p>
                  </a:txBody>
                  <a:tcPr marL="6927" marR="6927" marT="6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2776">
                <a:tc>
                  <a:txBody>
                    <a:bodyPr/>
                    <a:lstStyle/>
                    <a:p>
                      <a:pPr algn="l" fontAlgn="b"/>
                      <a:r>
                        <a:rPr lang="ru-RU" sz="1200" u="none" strike="noStrike" dirty="0">
                          <a:effectLst/>
                        </a:rPr>
                        <a:t>БРОО "Объединенный путь"</a:t>
                      </a:r>
                      <a:endParaRPr lang="ru-RU" sz="1200" b="0" i="0" u="none" strike="noStrike" dirty="0">
                        <a:solidFill>
                          <a:srgbClr val="000000"/>
                        </a:solidFill>
                        <a:effectLst/>
                        <a:latin typeface="Calibri" panose="020F0502020204030204" pitchFamily="34" charset="0"/>
                      </a:endParaRPr>
                    </a:p>
                  </a:txBody>
                  <a:tcPr marL="6927" marR="6927" marT="6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sng" strike="noStrike" dirty="0">
                          <a:effectLst/>
                          <a:hlinkClick r:id="rId4"/>
                        </a:rPr>
                        <a:t>http://www.ngo.by/node/49966</a:t>
                      </a:r>
                      <a:endParaRPr lang="en-US" sz="1200" b="0" i="0" u="sng" strike="noStrike" dirty="0">
                        <a:solidFill>
                          <a:srgbClr val="0000FF"/>
                        </a:solidFill>
                        <a:effectLst/>
                        <a:latin typeface="Calibri" panose="020F0502020204030204" pitchFamily="34" charset="0"/>
                      </a:endParaRPr>
                    </a:p>
                  </a:txBody>
                  <a:tcPr marL="6927" marR="6927" marT="6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997">
                <a:tc>
                  <a:txBody>
                    <a:bodyPr/>
                    <a:lstStyle/>
                    <a:p>
                      <a:pPr algn="l" fontAlgn="b"/>
                      <a:r>
                        <a:rPr lang="ru-RU" sz="1200" u="none" strike="noStrike">
                          <a:effectLst/>
                        </a:rPr>
                        <a:t>ЛИВЕНЬ. </a:t>
                      </a:r>
                      <a:r>
                        <a:rPr lang="en-US" sz="1200" u="none" strike="noStrike">
                          <a:effectLst/>
                        </a:rPr>
                        <a:t>Living Asia</a:t>
                      </a:r>
                      <a:endParaRPr lang="en-US" sz="1200" b="0" i="0" u="none" strike="noStrike">
                        <a:solidFill>
                          <a:srgbClr val="000000"/>
                        </a:solidFill>
                        <a:effectLst/>
                        <a:latin typeface="Calibri" panose="020F0502020204030204" pitchFamily="34" charset="0"/>
                      </a:endParaRPr>
                    </a:p>
                  </a:txBody>
                  <a:tcPr marL="6927" marR="6927" marT="6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sng" strike="noStrike" dirty="0">
                          <a:effectLst/>
                          <a:hlinkClick r:id="rId5"/>
                        </a:rPr>
                        <a:t>http://livingasia.online/2018/09/07/rasprostranenie_luchwih_praktik</a:t>
                      </a:r>
                      <a:r>
                        <a:rPr lang="en-US" sz="1200" u="sng" strike="noStrike" dirty="0" smtClean="0">
                          <a:effectLst/>
                          <a:hlinkClick r:id="rId5"/>
                        </a:rPr>
                        <a:t>/</a:t>
                      </a:r>
                      <a:endParaRPr lang="en-US" sz="1200" b="0" i="0" u="sng" strike="noStrike" dirty="0">
                        <a:solidFill>
                          <a:srgbClr val="0000FF"/>
                        </a:solidFill>
                        <a:effectLst/>
                        <a:latin typeface="Calibri" panose="020F0502020204030204" pitchFamily="34" charset="0"/>
                      </a:endParaRPr>
                    </a:p>
                  </a:txBody>
                  <a:tcPr marL="6927" marR="6927" marT="6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983">
                <a:tc>
                  <a:txBody>
                    <a:bodyPr/>
                    <a:lstStyle/>
                    <a:p>
                      <a:pPr algn="l" fontAlgn="b"/>
                      <a:r>
                        <a:rPr lang="ru-RU" sz="1200" u="none" strike="noStrike">
                          <a:effectLst/>
                        </a:rPr>
                        <a:t>ЭКОИС: Экологический Информационный Сервис - Кыргызстан</a:t>
                      </a:r>
                      <a:endParaRPr lang="ru-RU" sz="1200" b="0" i="0" u="none" strike="noStrike">
                        <a:solidFill>
                          <a:srgbClr val="000000"/>
                        </a:solidFill>
                        <a:effectLst/>
                        <a:latin typeface="Calibri" panose="020F0502020204030204" pitchFamily="34" charset="0"/>
                      </a:endParaRPr>
                    </a:p>
                  </a:txBody>
                  <a:tcPr marL="6927" marR="6927" marT="6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sng" strike="noStrike">
                          <a:effectLst/>
                          <a:hlinkClick r:id="rId6"/>
                        </a:rPr>
                        <a:t>http://ekois.net/priglashenie-dlya-partnerstva-rasprostranenie-luchshih-praktik-i-dostupnyh-tehnologij/</a:t>
                      </a:r>
                      <a:endParaRPr lang="en-US" sz="1200" b="0" i="0" u="sng" strike="noStrike">
                        <a:solidFill>
                          <a:srgbClr val="0000FF"/>
                        </a:solidFill>
                        <a:effectLst/>
                        <a:latin typeface="Calibri" panose="020F0502020204030204" pitchFamily="34" charset="0"/>
                      </a:endParaRPr>
                    </a:p>
                  </a:txBody>
                  <a:tcPr marL="6927" marR="6927" marT="6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170">
                <a:tc>
                  <a:txBody>
                    <a:bodyPr/>
                    <a:lstStyle/>
                    <a:p>
                      <a:pPr algn="l" fontAlgn="b"/>
                      <a:r>
                        <a:rPr lang="ru-RU" sz="1200" u="none" strike="noStrike">
                          <a:effectLst/>
                        </a:rPr>
                        <a:t>Экофорум  негосударственных  некоммерческих  организаций  Узбекистана</a:t>
                      </a:r>
                      <a:endParaRPr lang="ru-RU" sz="1200" b="0" i="0" u="none" strike="noStrike">
                        <a:solidFill>
                          <a:srgbClr val="000000"/>
                        </a:solidFill>
                        <a:effectLst/>
                        <a:latin typeface="Calibri" panose="020F0502020204030204" pitchFamily="34" charset="0"/>
                      </a:endParaRPr>
                    </a:p>
                  </a:txBody>
                  <a:tcPr marL="6927" marR="6927" marT="6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sng" strike="noStrike">
                          <a:effectLst/>
                          <a:hlinkClick r:id="rId7"/>
                        </a:rPr>
                        <a:t>http://www.ecoforum.uz/news/detail.php?id=1768</a:t>
                      </a:r>
                      <a:endParaRPr lang="en-US" sz="1200" b="0" i="0" u="sng" strike="noStrike">
                        <a:solidFill>
                          <a:srgbClr val="0000FF"/>
                        </a:solidFill>
                        <a:effectLst/>
                        <a:latin typeface="Calibri" panose="020F0502020204030204" pitchFamily="34" charset="0"/>
                      </a:endParaRPr>
                    </a:p>
                  </a:txBody>
                  <a:tcPr marL="6927" marR="6927" marT="6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286">
                <a:tc>
                  <a:txBody>
                    <a:bodyPr/>
                    <a:lstStyle/>
                    <a:p>
                      <a:pPr algn="l" fontAlgn="b"/>
                      <a:r>
                        <a:rPr lang="ru-RU" sz="1200" u="none" strike="noStrike" dirty="0">
                          <a:effectLst/>
                        </a:rPr>
                        <a:t>Экологическое движение Узбекистана</a:t>
                      </a:r>
                      <a:endParaRPr lang="ru-RU" sz="1200" b="0" i="0" u="none" strike="noStrike" dirty="0">
                        <a:solidFill>
                          <a:srgbClr val="000000"/>
                        </a:solidFill>
                        <a:effectLst/>
                        <a:latin typeface="Calibri" panose="020F0502020204030204" pitchFamily="34" charset="0"/>
                      </a:endParaRPr>
                    </a:p>
                  </a:txBody>
                  <a:tcPr marL="6927" marR="6927" marT="6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sng" strike="noStrike" dirty="0">
                          <a:effectLst/>
                          <a:hlinkClick r:id="rId8"/>
                        </a:rPr>
                        <a:t>http://eco.uz/ru/novosti/7075-rasprostranenie-luchshikh-praktik-i-dostupnykh-tekhnologij</a:t>
                      </a:r>
                      <a:endParaRPr lang="en-US" sz="1200" b="0" i="0" u="sng" strike="noStrike" dirty="0">
                        <a:solidFill>
                          <a:srgbClr val="0000FF"/>
                        </a:solidFill>
                        <a:effectLst/>
                        <a:latin typeface="Calibri" panose="020F0502020204030204" pitchFamily="34" charset="0"/>
                      </a:endParaRPr>
                    </a:p>
                  </a:txBody>
                  <a:tcPr marL="6927" marR="6927" marT="6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1567104" y="6093406"/>
            <a:ext cx="4688942" cy="307777"/>
          </a:xfrm>
          <a:prstGeom prst="rect">
            <a:avLst/>
          </a:prstGeom>
          <a:noFill/>
        </p:spPr>
        <p:txBody>
          <a:bodyPr wrap="none" rtlCol="0">
            <a:spAutoFit/>
          </a:bodyPr>
          <a:lstStyle/>
          <a:p>
            <a:r>
              <a:rPr lang="ru-RU" sz="1400" dirty="0" smtClean="0">
                <a:latin typeface="Arial"/>
                <a:cs typeface="Arial"/>
              </a:rPr>
              <a:t>а также на сайтах в Армении, Грузии и Азербайджана</a:t>
            </a:r>
            <a:endParaRPr lang="ru-RU" sz="1400" dirty="0">
              <a:latin typeface="Arial"/>
              <a:cs typeface="Arial"/>
            </a:endParaRPr>
          </a:p>
        </p:txBody>
      </p:sp>
    </p:spTree>
    <p:extLst>
      <p:ext uri="{BB962C8B-B14F-4D97-AF65-F5344CB8AC3E}">
        <p14:creationId xmlns:p14="http://schemas.microsoft.com/office/powerpoint/2010/main" val="2648221945"/>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p:nvPr/>
        </p:nvSpPr>
        <p:spPr>
          <a:xfrm>
            <a:off x="608012" y="317500"/>
            <a:ext cx="7927976" cy="2717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p>
            <a:pPr lvl="0" algn="ctr" defTabSz="877822"/>
            <a:endParaRPr lang="en-GB" sz="2800" dirty="0" smtClean="0">
              <a:solidFill>
                <a:srgbClr val="29297A"/>
              </a:solidFill>
              <a:latin typeface="Arial"/>
              <a:ea typeface="Arial"/>
              <a:cs typeface="Arial"/>
              <a:sym typeface="Arial"/>
            </a:endParaRPr>
          </a:p>
          <a:p>
            <a:pPr lvl="0" algn="ctr" defTabSz="877822"/>
            <a:r>
              <a:rPr lang="ru-RU" sz="2800" dirty="0" smtClean="0">
                <a:solidFill>
                  <a:srgbClr val="29297A"/>
                </a:solidFill>
                <a:latin typeface="Arial"/>
                <a:ea typeface="Arial"/>
                <a:cs typeface="Arial"/>
                <a:sym typeface="Arial"/>
              </a:rPr>
              <a:t>Спасибо за внимание!</a:t>
            </a:r>
          </a:p>
          <a:p>
            <a:pPr lvl="0" algn="ctr" defTabSz="877822"/>
            <a:r>
              <a:rPr sz="2000" dirty="0" smtClean="0">
                <a:solidFill>
                  <a:srgbClr val="29297A"/>
                </a:solidFill>
                <a:latin typeface="Arial"/>
                <a:ea typeface="Arial"/>
                <a:cs typeface="Arial"/>
                <a:sym typeface="Arial"/>
                <a:hlinkClick r:id="rId2"/>
              </a:rPr>
              <a:t>bulat.yessekin</a:t>
            </a:r>
            <a:r>
              <a:rPr sz="2000" dirty="0">
                <a:solidFill>
                  <a:srgbClr val="29297A"/>
                </a:solidFill>
                <a:latin typeface="Arial"/>
                <a:ea typeface="Arial"/>
                <a:cs typeface="Arial"/>
                <a:sym typeface="Arial"/>
                <a:hlinkClick r:id="rId2"/>
              </a:rPr>
              <a:t>@</a:t>
            </a:r>
            <a:r>
              <a:rPr sz="2000" dirty="0" smtClean="0">
                <a:solidFill>
                  <a:srgbClr val="29297A"/>
                </a:solidFill>
                <a:latin typeface="Arial"/>
                <a:ea typeface="Arial"/>
                <a:cs typeface="Arial"/>
                <a:sym typeface="Arial"/>
                <a:hlinkClick r:id="rId2"/>
              </a:rPr>
              <a:t>gmail.com</a:t>
            </a:r>
            <a:endParaRPr lang="en-GB" sz="2000" dirty="0" smtClean="0">
              <a:solidFill>
                <a:srgbClr val="29297A"/>
              </a:solidFill>
              <a:latin typeface="Arial"/>
              <a:ea typeface="Arial"/>
              <a:cs typeface="Arial"/>
              <a:sym typeface="Arial"/>
            </a:endParaRPr>
          </a:p>
          <a:p>
            <a:pPr lvl="0" algn="ctr" defTabSz="877822"/>
            <a:r>
              <a:rPr lang="en-GB" sz="2000" dirty="0" smtClean="0">
                <a:solidFill>
                  <a:srgbClr val="3366FF"/>
                </a:solidFill>
                <a:latin typeface="Arial"/>
                <a:ea typeface="Arial"/>
                <a:cs typeface="Arial"/>
                <a:sym typeface="Arial"/>
              </a:rPr>
              <a:t>+7(701)7349393</a:t>
            </a:r>
            <a:r>
              <a:rPr sz="2000" dirty="0" smtClean="0">
                <a:solidFill>
                  <a:srgbClr val="3366FF"/>
                </a:solidFill>
                <a:latin typeface="Arial"/>
                <a:ea typeface="Arial"/>
                <a:cs typeface="Arial"/>
                <a:sym typeface="Arial"/>
              </a:rPr>
              <a:t>     </a:t>
            </a:r>
            <a:endParaRPr sz="2000" dirty="0">
              <a:solidFill>
                <a:srgbClr val="3366FF"/>
              </a:solidFill>
              <a:latin typeface="Arial"/>
              <a:ea typeface="Arial"/>
              <a:cs typeface="Arial"/>
              <a:sym typeface="Arial"/>
            </a:endParaRPr>
          </a:p>
        </p:txBody>
      </p:sp>
      <p:pic>
        <p:nvPicPr>
          <p:cNvPr id="254" name="image7.png"/>
          <p:cNvPicPr/>
          <p:nvPr/>
        </p:nvPicPr>
        <p:blipFill>
          <a:blip r:embed="rId3" cstate="email">
            <a:extLst>
              <a:ext uri="{28A0092B-C50C-407E-A947-70E740481C1C}">
                <a14:useLocalDpi xmlns:a14="http://schemas.microsoft.com/office/drawing/2010/main"/>
              </a:ext>
            </a:extLst>
          </a:blip>
          <a:stretch>
            <a:fillRect/>
          </a:stretch>
        </p:blipFill>
        <p:spPr>
          <a:xfrm>
            <a:off x="2491316" y="3221567"/>
            <a:ext cx="4365516" cy="2641603"/>
          </a:xfrm>
          <a:prstGeom prst="rect">
            <a:avLst/>
          </a:prstGeom>
          <a:ln w="12700">
            <a:miter lim="400000"/>
          </a:ln>
        </p:spPr>
      </p:pic>
    </p:spTree>
    <p:extLst>
      <p:ext uri="{BB962C8B-B14F-4D97-AF65-F5344CB8AC3E}">
        <p14:creationId xmlns:p14="http://schemas.microsoft.com/office/powerpoint/2010/main" val="109710610"/>
      </p:ext>
    </p:extLst>
  </p:cSld>
  <p:clrMapOvr>
    <a:masterClrMapping/>
  </p:clrMapOvr>
  <p:transition xmlns:p14="http://schemas.microsoft.com/office/powerpoint/2010/mai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3"/>
          <a:stretch>
            <a:fillRect/>
          </a:stretch>
        </p:blipFill>
        <p:spPr>
          <a:xfrm>
            <a:off x="1526135" y="22051"/>
            <a:ext cx="6022594" cy="6878351"/>
          </a:xfrm>
          <a:prstGeom prst="rect">
            <a:avLst/>
          </a:prstGeom>
        </p:spPr>
      </p:pic>
    </p:spTree>
    <p:extLst>
      <p:ext uri="{BB962C8B-B14F-4D97-AF65-F5344CB8AC3E}">
        <p14:creationId xmlns:p14="http://schemas.microsoft.com/office/powerpoint/2010/main" val="2863422426"/>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210"/>
          <p:cNvSpPr/>
          <p:nvPr/>
        </p:nvSpPr>
        <p:spPr>
          <a:xfrm>
            <a:off x="404282" y="1899027"/>
            <a:ext cx="1892299" cy="1200325"/>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457200">
              <a:tabLst>
                <a:tab pos="444500" algn="l"/>
              </a:tabLst>
              <a:defRPr sz="1200">
                <a:uFill>
                  <a:solidFill/>
                </a:uFill>
                <a:latin typeface="Times New Roman"/>
                <a:ea typeface="Times New Roman"/>
                <a:cs typeface="Times New Roman"/>
                <a:sym typeface="Times New Roman"/>
              </a:defRPr>
            </a:lvl1pPr>
          </a:lstStyle>
          <a:p>
            <a:pPr algn="ctr">
              <a:defRPr sz="1800">
                <a:uFillTx/>
              </a:defRPr>
            </a:pPr>
            <a:r>
              <a:rPr lang="ru-RU" dirty="0" smtClean="0">
                <a:solidFill>
                  <a:schemeClr val="tx1"/>
                </a:solidFill>
                <a:latin typeface="+mn-lt"/>
                <a:cs typeface="Arial"/>
              </a:rPr>
              <a:t>Чистая вода для </a:t>
            </a:r>
          </a:p>
          <a:p>
            <a:pPr algn="ctr">
              <a:defRPr sz="1800">
                <a:uFillTx/>
              </a:defRPr>
            </a:pPr>
            <a:r>
              <a:rPr lang="ru-RU" dirty="0">
                <a:solidFill>
                  <a:schemeClr val="tx1"/>
                </a:solidFill>
                <a:latin typeface="+mn-lt"/>
                <a:cs typeface="Arial"/>
              </a:rPr>
              <a:t>н</a:t>
            </a:r>
            <a:r>
              <a:rPr lang="ru-RU" dirty="0" smtClean="0">
                <a:solidFill>
                  <a:schemeClr val="tx1"/>
                </a:solidFill>
                <a:latin typeface="+mn-lt"/>
                <a:cs typeface="Arial"/>
              </a:rPr>
              <a:t>аселения, экономики и природы</a:t>
            </a:r>
          </a:p>
        </p:txBody>
      </p:sp>
      <p:sp>
        <p:nvSpPr>
          <p:cNvPr id="28" name="Shape 1210"/>
          <p:cNvSpPr/>
          <p:nvPr/>
        </p:nvSpPr>
        <p:spPr>
          <a:xfrm>
            <a:off x="2644837" y="1891854"/>
            <a:ext cx="1928285" cy="1200325"/>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457200">
              <a:tabLst>
                <a:tab pos="444500" algn="l"/>
              </a:tabLst>
              <a:defRPr sz="1200">
                <a:uFill>
                  <a:solidFill/>
                </a:uFill>
                <a:latin typeface="Times New Roman"/>
                <a:ea typeface="Times New Roman"/>
                <a:cs typeface="Times New Roman"/>
                <a:sym typeface="Times New Roman"/>
              </a:defRPr>
            </a:lvl1pPr>
          </a:lstStyle>
          <a:p>
            <a:pPr lvl="0" algn="ctr">
              <a:defRPr sz="1800">
                <a:uFillTx/>
              </a:defRPr>
            </a:pPr>
            <a:r>
              <a:rPr lang="en-GB" dirty="0">
                <a:solidFill>
                  <a:schemeClr val="tx1"/>
                </a:solidFill>
                <a:latin typeface="+mn-lt"/>
                <a:cs typeface="Arial"/>
              </a:rPr>
              <a:t> </a:t>
            </a:r>
            <a:r>
              <a:rPr lang="ru-RU" dirty="0" smtClean="0">
                <a:solidFill>
                  <a:schemeClr val="tx1"/>
                </a:solidFill>
                <a:latin typeface="+mn-lt"/>
                <a:cs typeface="Arial"/>
              </a:rPr>
              <a:t>Плодородная почва</a:t>
            </a:r>
          </a:p>
          <a:p>
            <a:pPr algn="ctr">
              <a:defRPr sz="1800">
                <a:uFillTx/>
              </a:defRPr>
            </a:pPr>
            <a:r>
              <a:rPr lang="ru-RU" dirty="0" smtClean="0">
                <a:latin typeface="+mn-lt"/>
                <a:cs typeface="Arial"/>
              </a:rPr>
              <a:t>для пищи </a:t>
            </a:r>
            <a:r>
              <a:rPr lang="ru-RU" dirty="0" smtClean="0">
                <a:solidFill>
                  <a:schemeClr val="tx1"/>
                </a:solidFill>
                <a:latin typeface="+mn-lt"/>
                <a:cs typeface="Arial"/>
              </a:rPr>
              <a:t>и доходов</a:t>
            </a:r>
            <a:endParaRPr lang="ru-RU" dirty="0">
              <a:solidFill>
                <a:schemeClr val="tx1"/>
              </a:solidFill>
              <a:latin typeface="+mn-lt"/>
              <a:cs typeface="Arial"/>
            </a:endParaRPr>
          </a:p>
        </p:txBody>
      </p:sp>
      <p:sp>
        <p:nvSpPr>
          <p:cNvPr id="29" name="Shape 1210"/>
          <p:cNvSpPr/>
          <p:nvPr/>
        </p:nvSpPr>
        <p:spPr>
          <a:xfrm>
            <a:off x="4857596" y="1899027"/>
            <a:ext cx="1756987" cy="1200325"/>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457200">
              <a:tabLst>
                <a:tab pos="444500" algn="l"/>
              </a:tabLst>
              <a:defRPr sz="1200">
                <a:uFill>
                  <a:solidFill/>
                </a:uFill>
                <a:latin typeface="Times New Roman"/>
                <a:ea typeface="Times New Roman"/>
                <a:cs typeface="Times New Roman"/>
                <a:sym typeface="Times New Roman"/>
              </a:defRPr>
            </a:lvl1pPr>
          </a:lstStyle>
          <a:p>
            <a:pPr algn="ctr">
              <a:defRPr sz="1800">
                <a:uFillTx/>
              </a:defRPr>
            </a:pPr>
            <a:r>
              <a:rPr lang="ru-RU" dirty="0" smtClean="0">
                <a:latin typeface="+mn-lt"/>
                <a:cs typeface="Arial"/>
              </a:rPr>
              <a:t>Доступная</a:t>
            </a:r>
            <a:r>
              <a:rPr lang="ru-RU" dirty="0" smtClean="0">
                <a:solidFill>
                  <a:schemeClr val="tx1"/>
                </a:solidFill>
                <a:latin typeface="+mn-lt"/>
                <a:cs typeface="Arial"/>
              </a:rPr>
              <a:t> </a:t>
            </a:r>
            <a:r>
              <a:rPr lang="ru-RU" dirty="0" smtClean="0">
                <a:latin typeface="+mn-lt"/>
                <a:cs typeface="Arial"/>
              </a:rPr>
              <a:t>энергия </a:t>
            </a:r>
            <a:r>
              <a:rPr lang="ru-RU" dirty="0" smtClean="0">
                <a:solidFill>
                  <a:schemeClr val="tx1"/>
                </a:solidFill>
                <a:latin typeface="+mn-lt"/>
                <a:cs typeface="Arial"/>
              </a:rPr>
              <a:t>и безопасное жилье</a:t>
            </a:r>
          </a:p>
        </p:txBody>
      </p:sp>
      <p:sp>
        <p:nvSpPr>
          <p:cNvPr id="30" name="Shape 1210"/>
          <p:cNvSpPr/>
          <p:nvPr/>
        </p:nvSpPr>
        <p:spPr>
          <a:xfrm>
            <a:off x="6878062" y="1899027"/>
            <a:ext cx="1894417" cy="1200325"/>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457200">
              <a:tabLst>
                <a:tab pos="444500" algn="l"/>
              </a:tabLst>
              <a:defRPr sz="1200">
                <a:uFill>
                  <a:solidFill/>
                </a:uFill>
                <a:latin typeface="Times New Roman"/>
                <a:ea typeface="Times New Roman"/>
                <a:cs typeface="Times New Roman"/>
                <a:sym typeface="Times New Roman"/>
              </a:defRPr>
            </a:lvl1pPr>
          </a:lstStyle>
          <a:p>
            <a:pPr lvl="0" algn="ctr">
              <a:defRPr sz="1800">
                <a:uFillTx/>
              </a:defRPr>
            </a:pPr>
            <a:r>
              <a:rPr lang="ru-RU" dirty="0" smtClean="0">
                <a:solidFill>
                  <a:schemeClr val="tx1"/>
                </a:solidFill>
                <a:latin typeface="+mn-lt"/>
                <a:cs typeface="Arial"/>
              </a:rPr>
              <a:t>Биоразнообразие,   </a:t>
            </a:r>
            <a:r>
              <a:rPr lang="ru-RU" dirty="0" smtClean="0">
                <a:latin typeface="+mn-lt"/>
                <a:cs typeface="Arial"/>
              </a:rPr>
              <a:t>и </a:t>
            </a:r>
            <a:r>
              <a:rPr lang="ru-RU" dirty="0" smtClean="0">
                <a:solidFill>
                  <a:schemeClr val="tx1"/>
                </a:solidFill>
                <a:latin typeface="+mn-lt"/>
                <a:cs typeface="Arial"/>
              </a:rPr>
              <a:t>устойчивость</a:t>
            </a:r>
          </a:p>
          <a:p>
            <a:pPr lvl="0" algn="ctr">
              <a:defRPr sz="1800">
                <a:uFillTx/>
              </a:defRPr>
            </a:pPr>
            <a:r>
              <a:rPr lang="ru-RU" dirty="0" err="1" smtClean="0">
                <a:latin typeface="+mn-lt"/>
                <a:cs typeface="Arial"/>
              </a:rPr>
              <a:t>экосистемных</a:t>
            </a:r>
            <a:r>
              <a:rPr lang="ru-RU" dirty="0" smtClean="0">
                <a:latin typeface="+mn-lt"/>
                <a:cs typeface="Arial"/>
              </a:rPr>
              <a:t> услуг</a:t>
            </a:r>
            <a:endParaRPr lang="ru-RU" dirty="0" smtClean="0">
              <a:solidFill>
                <a:schemeClr val="tx1"/>
              </a:solidFill>
              <a:latin typeface="+mn-lt"/>
              <a:cs typeface="Arial"/>
            </a:endParaRPr>
          </a:p>
        </p:txBody>
      </p:sp>
      <p:sp>
        <p:nvSpPr>
          <p:cNvPr id="55" name="TextBox 54"/>
          <p:cNvSpPr txBox="1"/>
          <p:nvPr/>
        </p:nvSpPr>
        <p:spPr>
          <a:xfrm>
            <a:off x="552434" y="631678"/>
            <a:ext cx="8399048"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ru-RU" sz="2800" i="0" u="none" strike="noStrike" cap="none" spc="0" normalizeH="0" baseline="0" dirty="0" smtClean="0">
                <a:ln>
                  <a:noFill/>
                </a:ln>
                <a:solidFill>
                  <a:srgbClr val="000090"/>
                </a:solidFill>
                <a:effectLst/>
                <a:uFillTx/>
                <a:latin typeface="Arial"/>
                <a:cs typeface="Arial"/>
                <a:sym typeface="Helvetica"/>
              </a:rPr>
              <a:t>Цели</a:t>
            </a:r>
            <a:r>
              <a:rPr kumimoji="0" lang="ru-RU" sz="2800" i="0" u="none" strike="noStrike" cap="none" spc="0" normalizeH="0" dirty="0" smtClean="0">
                <a:ln>
                  <a:noFill/>
                </a:ln>
                <a:solidFill>
                  <a:srgbClr val="000090"/>
                </a:solidFill>
                <a:effectLst/>
                <a:uFillTx/>
                <a:latin typeface="Arial"/>
                <a:cs typeface="Arial"/>
                <a:sym typeface="Helvetica"/>
              </a:rPr>
              <a:t> адаптации к будущим кризисам</a:t>
            </a:r>
            <a:endParaRPr kumimoji="0" lang="ru-RU" sz="2800" i="0" u="none" strike="noStrike" cap="none" spc="0" normalizeH="0" baseline="0" dirty="0">
              <a:ln>
                <a:noFill/>
              </a:ln>
              <a:solidFill>
                <a:srgbClr val="000090"/>
              </a:solidFill>
              <a:effectLst/>
              <a:uFillTx/>
              <a:latin typeface="Arial"/>
              <a:cs typeface="Arial"/>
              <a:sym typeface="Helvetica"/>
            </a:endParaRPr>
          </a:p>
        </p:txBody>
      </p:sp>
      <p:sp>
        <p:nvSpPr>
          <p:cNvPr id="57" name="Shape 1210"/>
          <p:cNvSpPr/>
          <p:nvPr/>
        </p:nvSpPr>
        <p:spPr>
          <a:xfrm>
            <a:off x="578876" y="3581606"/>
            <a:ext cx="7988492" cy="1323435"/>
          </a:xfrm>
          <a:prstGeom prst="rect">
            <a:avLst/>
          </a:prstGeom>
          <a:solidFill>
            <a:srgbClr val="76FF7D"/>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457200">
              <a:tabLst>
                <a:tab pos="444500" algn="l"/>
              </a:tabLst>
              <a:defRPr sz="1200">
                <a:uFill>
                  <a:solidFill/>
                </a:uFill>
                <a:latin typeface="Times New Roman"/>
                <a:ea typeface="Times New Roman"/>
                <a:cs typeface="Times New Roman"/>
                <a:sym typeface="Times New Roman"/>
              </a:defRPr>
            </a:lvl1pPr>
          </a:lstStyle>
          <a:p>
            <a:pPr algn="ctr">
              <a:defRPr sz="1800">
                <a:uFillTx/>
              </a:defRPr>
            </a:pPr>
            <a:r>
              <a:rPr lang="ru-RU" sz="2000" dirty="0" smtClean="0">
                <a:latin typeface="+mn-lt"/>
              </a:rPr>
              <a:t>Меры по адаптации: </a:t>
            </a:r>
          </a:p>
          <a:p>
            <a:pPr algn="ctr">
              <a:defRPr sz="1800">
                <a:uFillTx/>
              </a:defRPr>
            </a:pPr>
            <a:r>
              <a:rPr lang="ru-RU" sz="2000" dirty="0" smtClean="0">
                <a:latin typeface="+mn-lt"/>
              </a:rPr>
              <a:t>сотрудничество, </a:t>
            </a:r>
          </a:p>
          <a:p>
            <a:pPr algn="ctr">
              <a:defRPr sz="1800">
                <a:uFillTx/>
              </a:defRPr>
            </a:pPr>
            <a:r>
              <a:rPr lang="ru-RU" sz="2000" dirty="0" smtClean="0">
                <a:solidFill>
                  <a:schemeClr val="tx1"/>
                </a:solidFill>
                <a:latin typeface="+mn-lt"/>
              </a:rPr>
              <a:t>финансирование и </a:t>
            </a:r>
          </a:p>
          <a:p>
            <a:pPr algn="ctr">
              <a:defRPr sz="1800">
                <a:uFillTx/>
              </a:defRPr>
            </a:pPr>
            <a:r>
              <a:rPr lang="ru-RU" sz="2000" b="1" dirty="0">
                <a:latin typeface="+mn-lt"/>
              </a:rPr>
              <a:t>доступ к </a:t>
            </a:r>
            <a:r>
              <a:rPr lang="ru-RU" sz="2000" b="1" dirty="0" smtClean="0">
                <a:solidFill>
                  <a:schemeClr val="tx1"/>
                </a:solidFill>
                <a:latin typeface="+mn-lt"/>
              </a:rPr>
              <a:t>технологиям</a:t>
            </a:r>
            <a:r>
              <a:rPr lang="ru-RU" sz="2000" dirty="0" smtClean="0">
                <a:solidFill>
                  <a:schemeClr val="tx1"/>
                </a:solidFill>
                <a:latin typeface="+mn-lt"/>
              </a:rPr>
              <a:t>!</a:t>
            </a:r>
            <a:endParaRPr sz="2000" dirty="0">
              <a:solidFill>
                <a:schemeClr val="tx1"/>
              </a:solidFill>
              <a:uFill>
                <a:solidFill/>
              </a:uFill>
              <a:latin typeface="+mn-lt"/>
            </a:endParaRPr>
          </a:p>
        </p:txBody>
      </p:sp>
    </p:spTree>
    <p:extLst>
      <p:ext uri="{BB962C8B-B14F-4D97-AF65-F5344CB8AC3E}">
        <p14:creationId xmlns:p14="http://schemas.microsoft.com/office/powerpoint/2010/main" val="1675764038"/>
      </p:ext>
    </p:extLst>
  </p:cSld>
  <p:clrMapOvr>
    <a:masterClrMapping/>
  </p:clrMapOvr>
  <p:transition xmlns:p14="http://schemas.microsoft.com/office/powerpoint/2010/mai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0"/>
          <p:cNvSpPr txBox="1">
            <a:spLocks/>
          </p:cNvSpPr>
          <p:nvPr/>
        </p:nvSpPr>
        <p:spPr>
          <a:xfrm>
            <a:off x="591467" y="328602"/>
            <a:ext cx="8174709" cy="1055698"/>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smtClean="0">
                <a:solidFill>
                  <a:srgbClr val="000090"/>
                </a:solidFill>
                <a:latin typeface="Arial"/>
                <a:cs typeface="Arial"/>
              </a:rPr>
              <a:t>Инициатива НПО стран ЦА и Кавказа: «Распространение доступных технологий»</a:t>
            </a:r>
            <a:endParaRPr lang="ru-RU" sz="2800" dirty="0">
              <a:solidFill>
                <a:srgbClr val="000090"/>
              </a:solidFill>
              <a:latin typeface="Arial"/>
              <a:cs typeface="Arial"/>
            </a:endParaRPr>
          </a:p>
        </p:txBody>
      </p:sp>
      <p:pic>
        <p:nvPicPr>
          <p:cNvPr id="2" name="Изображение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5689" y="1663701"/>
            <a:ext cx="3401322" cy="4813300"/>
          </a:xfrm>
          <a:prstGeom prst="rect">
            <a:avLst/>
          </a:prstGeom>
          <a:solidFill>
            <a:schemeClr val="bg1"/>
          </a:solidFill>
        </p:spPr>
      </p:pic>
    </p:spTree>
    <p:extLst>
      <p:ext uri="{BB962C8B-B14F-4D97-AF65-F5344CB8AC3E}">
        <p14:creationId xmlns:p14="http://schemas.microsoft.com/office/powerpoint/2010/main" val="2361652612"/>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8467" y="1803400"/>
            <a:ext cx="8082633" cy="4606389"/>
          </a:xfrm>
          <a:prstGeom prst="rect">
            <a:avLst/>
          </a:prstGeom>
        </p:spPr>
        <p:txBody>
          <a:bodyPr wrap="square">
            <a:spAutoFit/>
          </a:bodyPr>
          <a:lstStyle/>
          <a:p>
            <a:pPr marL="342900" indent="-342900">
              <a:buFont typeface="Arial"/>
              <a:buChar char="•"/>
            </a:pPr>
            <a:r>
              <a:rPr lang="ru-RU" sz="2000" dirty="0" smtClean="0">
                <a:solidFill>
                  <a:srgbClr val="000090"/>
                </a:solidFill>
                <a:latin typeface="Arial"/>
                <a:cs typeface="Arial"/>
              </a:rPr>
              <a:t>Традиционный фокус </a:t>
            </a:r>
            <a:r>
              <a:rPr lang="ru-RU" sz="2000" dirty="0">
                <a:solidFill>
                  <a:srgbClr val="000090"/>
                </a:solidFill>
                <a:latin typeface="Arial"/>
                <a:cs typeface="Arial"/>
              </a:rPr>
              <a:t>на </a:t>
            </a:r>
            <a:r>
              <a:rPr lang="ru-RU" sz="2000" dirty="0" smtClean="0">
                <a:solidFill>
                  <a:srgbClr val="000090"/>
                </a:solidFill>
                <a:latin typeface="Arial"/>
                <a:cs typeface="Arial"/>
              </a:rPr>
              <a:t>«наилучшие практики» </a:t>
            </a:r>
            <a:r>
              <a:rPr lang="ru-RU" sz="2000" dirty="0">
                <a:solidFill>
                  <a:srgbClr val="000090"/>
                </a:solidFill>
                <a:latin typeface="Arial"/>
                <a:cs typeface="Arial"/>
              </a:rPr>
              <a:t>должен быть заменен </a:t>
            </a:r>
            <a:r>
              <a:rPr lang="ru-RU" sz="2000" dirty="0" smtClean="0">
                <a:solidFill>
                  <a:srgbClr val="000090"/>
                </a:solidFill>
                <a:latin typeface="Arial"/>
                <a:cs typeface="Arial"/>
              </a:rPr>
              <a:t>проверенными, надежными и простыми для применения подходами</a:t>
            </a:r>
          </a:p>
          <a:p>
            <a:endParaRPr lang="ru-RU" sz="2000" dirty="0">
              <a:solidFill>
                <a:srgbClr val="000090"/>
              </a:solidFill>
              <a:latin typeface="Arial"/>
              <a:cs typeface="Arial"/>
            </a:endParaRPr>
          </a:p>
          <a:p>
            <a:pPr marL="342900" indent="-342900">
              <a:buFont typeface="Arial"/>
              <a:buChar char="•"/>
            </a:pPr>
            <a:r>
              <a:rPr lang="ru-RU" sz="2000" dirty="0" smtClean="0">
                <a:solidFill>
                  <a:srgbClr val="000090"/>
                </a:solidFill>
                <a:latin typeface="Arial"/>
                <a:cs typeface="Arial"/>
              </a:rPr>
              <a:t>Искать решения с одновременными экономическими, социальными </a:t>
            </a:r>
            <a:r>
              <a:rPr lang="ru-RU" sz="2000" dirty="0">
                <a:solidFill>
                  <a:srgbClr val="000090"/>
                </a:solidFill>
                <a:latin typeface="Arial"/>
                <a:cs typeface="Arial"/>
              </a:rPr>
              <a:t>и экологическими </a:t>
            </a:r>
            <a:r>
              <a:rPr lang="ru-RU" sz="2000" dirty="0" smtClean="0">
                <a:solidFill>
                  <a:srgbClr val="000090"/>
                </a:solidFill>
                <a:latin typeface="Arial"/>
                <a:cs typeface="Arial"/>
              </a:rPr>
              <a:t>результатами</a:t>
            </a:r>
          </a:p>
          <a:p>
            <a:endParaRPr lang="ru-RU" sz="2000" dirty="0">
              <a:solidFill>
                <a:srgbClr val="000090"/>
              </a:solidFill>
              <a:latin typeface="Arial"/>
              <a:cs typeface="Arial"/>
            </a:endParaRPr>
          </a:p>
          <a:p>
            <a:pPr marL="342900" indent="-342900">
              <a:buFont typeface="Arial"/>
              <a:buChar char="•"/>
            </a:pPr>
            <a:r>
              <a:rPr lang="ru-RU" sz="2000" dirty="0" smtClean="0">
                <a:solidFill>
                  <a:srgbClr val="000090"/>
                </a:solidFill>
                <a:latin typeface="Arial"/>
                <a:cs typeface="Arial"/>
              </a:rPr>
              <a:t>Открытость для экспертизы и пользователей</a:t>
            </a:r>
          </a:p>
          <a:p>
            <a:endParaRPr lang="ru-RU" sz="2000" dirty="0">
              <a:solidFill>
                <a:srgbClr val="000090"/>
              </a:solidFill>
              <a:latin typeface="Arial"/>
              <a:cs typeface="Arial"/>
            </a:endParaRPr>
          </a:p>
          <a:p>
            <a:pPr marL="342900" indent="-342900">
              <a:buFont typeface="Arial"/>
              <a:buChar char="•"/>
            </a:pPr>
            <a:r>
              <a:rPr lang="ru-RU" sz="2000" dirty="0" smtClean="0">
                <a:solidFill>
                  <a:srgbClr val="000090"/>
                </a:solidFill>
                <a:latin typeface="Arial"/>
                <a:cs typeface="Arial"/>
              </a:rPr>
              <a:t>Доступное изложение с ссылками на примеры </a:t>
            </a:r>
            <a:r>
              <a:rPr lang="ru-RU" sz="2000" dirty="0">
                <a:solidFill>
                  <a:srgbClr val="000090"/>
                </a:solidFill>
                <a:latin typeface="Arial"/>
                <a:cs typeface="Arial"/>
              </a:rPr>
              <a:t>(</a:t>
            </a:r>
            <a:r>
              <a:rPr lang="ru-RU" sz="2000" dirty="0" smtClean="0">
                <a:solidFill>
                  <a:srgbClr val="000090"/>
                </a:solidFill>
                <a:latin typeface="Arial"/>
                <a:cs typeface="Arial"/>
              </a:rPr>
              <a:t>видео)</a:t>
            </a:r>
          </a:p>
          <a:p>
            <a:endParaRPr lang="ru-RU" sz="2000" dirty="0" smtClean="0">
              <a:solidFill>
                <a:srgbClr val="000090"/>
              </a:solidFill>
              <a:latin typeface="Arial"/>
              <a:cs typeface="Arial"/>
            </a:endParaRPr>
          </a:p>
          <a:p>
            <a:pPr marL="342900" indent="-342900">
              <a:buFont typeface="Arial"/>
              <a:buChar char="•"/>
            </a:pPr>
            <a:r>
              <a:rPr lang="ru-RU" sz="2000" dirty="0" smtClean="0">
                <a:solidFill>
                  <a:srgbClr val="000090"/>
                </a:solidFill>
                <a:latin typeface="Arial"/>
                <a:cs typeface="Arial"/>
              </a:rPr>
              <a:t>Распространение опыта по социальным сетям в Центральной Азии, Кавказе и др. регионам</a:t>
            </a:r>
          </a:p>
          <a:p>
            <a:pPr marL="342900" indent="-342900">
              <a:buFont typeface="Arial"/>
              <a:buChar char="•"/>
            </a:pPr>
            <a:endParaRPr lang="ru-RU" sz="2000" dirty="0" smtClean="0">
              <a:solidFill>
                <a:srgbClr val="000090"/>
              </a:solidFill>
              <a:latin typeface="Arial"/>
              <a:cs typeface="Arial"/>
            </a:endParaRPr>
          </a:p>
          <a:p>
            <a:endParaRPr lang="ru-RU" sz="2000" baseline="-25000" dirty="0" smtClean="0">
              <a:solidFill>
                <a:srgbClr val="000090"/>
              </a:solidFill>
              <a:latin typeface="Arial"/>
              <a:cs typeface="Arial"/>
            </a:endParaRPr>
          </a:p>
        </p:txBody>
      </p:sp>
      <p:sp>
        <p:nvSpPr>
          <p:cNvPr id="7" name="Shape 110"/>
          <p:cNvSpPr txBox="1">
            <a:spLocks/>
          </p:cNvSpPr>
          <p:nvPr/>
        </p:nvSpPr>
        <p:spPr>
          <a:xfrm>
            <a:off x="591467" y="328602"/>
            <a:ext cx="8174709" cy="1055698"/>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smtClean="0">
                <a:solidFill>
                  <a:srgbClr val="000090"/>
                </a:solidFill>
                <a:latin typeface="Arial"/>
                <a:cs typeface="Arial"/>
              </a:rPr>
              <a:t>Инициатива НПО стран ЦА и Кавказа: «Распространение доступных технологий»</a:t>
            </a:r>
            <a:endParaRPr lang="ru-RU" sz="2800" dirty="0">
              <a:solidFill>
                <a:srgbClr val="000090"/>
              </a:solidFill>
              <a:latin typeface="Arial"/>
              <a:cs typeface="Arial"/>
            </a:endParaRPr>
          </a:p>
        </p:txBody>
      </p:sp>
    </p:spTree>
    <p:extLst>
      <p:ext uri="{BB962C8B-B14F-4D97-AF65-F5344CB8AC3E}">
        <p14:creationId xmlns:p14="http://schemas.microsoft.com/office/powerpoint/2010/main" val="555667503"/>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2"/>
          <a:stretch>
            <a:fillRect/>
          </a:stretch>
        </p:blipFill>
        <p:spPr>
          <a:xfrm>
            <a:off x="718467" y="3035300"/>
            <a:ext cx="7968827" cy="2641600"/>
          </a:xfrm>
          <a:prstGeom prst="rect">
            <a:avLst/>
          </a:prstGeom>
        </p:spPr>
      </p:pic>
      <p:sp>
        <p:nvSpPr>
          <p:cNvPr id="4" name="Shape 110"/>
          <p:cNvSpPr txBox="1">
            <a:spLocks/>
          </p:cNvSpPr>
          <p:nvPr/>
        </p:nvSpPr>
        <p:spPr>
          <a:xfrm>
            <a:off x="512585" y="482341"/>
            <a:ext cx="8174709" cy="786622"/>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smtClean="0">
                <a:solidFill>
                  <a:srgbClr val="000090"/>
                </a:solidFill>
                <a:latin typeface="Arial"/>
                <a:cs typeface="Arial"/>
              </a:rPr>
              <a:t>Примеры: сбор дождевой  воды для дома</a:t>
            </a:r>
            <a:endParaRPr lang="en-GB" sz="2800" dirty="0" smtClean="0">
              <a:solidFill>
                <a:srgbClr val="000090"/>
              </a:solidFill>
              <a:latin typeface="Arial"/>
              <a:cs typeface="Arial"/>
            </a:endParaRPr>
          </a:p>
          <a:p>
            <a:pPr>
              <a:defRPr sz="1800" b="0">
                <a:solidFill>
                  <a:srgbClr val="000000"/>
                </a:solidFill>
              </a:defRPr>
            </a:pPr>
            <a:r>
              <a:rPr lang="ru-RU" sz="2800" dirty="0" smtClean="0">
                <a:solidFill>
                  <a:srgbClr val="000090"/>
                </a:solidFill>
                <a:latin typeface="Arial"/>
                <a:cs typeface="Arial"/>
              </a:rPr>
              <a:t> </a:t>
            </a:r>
            <a:endParaRPr lang="ru-RU" sz="2800" dirty="0">
              <a:solidFill>
                <a:srgbClr val="000090"/>
              </a:solidFill>
              <a:latin typeface="Arial"/>
              <a:cs typeface="Arial"/>
            </a:endParaRPr>
          </a:p>
        </p:txBody>
      </p:sp>
      <p:sp>
        <p:nvSpPr>
          <p:cNvPr id="2" name="Прямоугольник 1"/>
          <p:cNvSpPr/>
          <p:nvPr/>
        </p:nvSpPr>
        <p:spPr>
          <a:xfrm>
            <a:off x="1359761" y="1528033"/>
            <a:ext cx="6424478" cy="338554"/>
          </a:xfrm>
          <a:prstGeom prst="rect">
            <a:avLst/>
          </a:prstGeom>
        </p:spPr>
        <p:txBody>
          <a:bodyPr wrap="square">
            <a:spAutoFit/>
          </a:bodyPr>
          <a:lstStyle/>
          <a:p>
            <a:pPr>
              <a:defRPr sz="1800" b="0">
                <a:solidFill>
                  <a:srgbClr val="000000"/>
                </a:solidFill>
              </a:defRPr>
            </a:pPr>
            <a:r>
              <a:rPr lang="en-GB" sz="1600" dirty="0">
                <a:solidFill>
                  <a:srgbClr val="000090"/>
                </a:solidFill>
                <a:latin typeface="Arial"/>
                <a:cs typeface="Arial"/>
                <a:hlinkClick r:id="rId3"/>
              </a:rPr>
              <a:t>https://qcat.wocat.net/ru/wocat/technologies/view/technologies_1446/</a:t>
            </a:r>
            <a:endParaRPr lang="en-GB" sz="1600" dirty="0">
              <a:solidFill>
                <a:srgbClr val="000090"/>
              </a:solidFill>
              <a:latin typeface="Arial"/>
              <a:cs typeface="Arial"/>
            </a:endParaRPr>
          </a:p>
        </p:txBody>
      </p:sp>
    </p:spTree>
    <p:extLst>
      <p:ext uri="{BB962C8B-B14F-4D97-AF65-F5344CB8AC3E}">
        <p14:creationId xmlns:p14="http://schemas.microsoft.com/office/powerpoint/2010/main" val="2152434693"/>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8250" y="2278991"/>
            <a:ext cx="4127499" cy="4464967"/>
          </a:xfrm>
          <a:prstGeom prst="rect">
            <a:avLst/>
          </a:prstGeom>
        </p:spPr>
      </p:pic>
      <p:sp>
        <p:nvSpPr>
          <p:cNvPr id="5" name="Shape 110"/>
          <p:cNvSpPr txBox="1">
            <a:spLocks/>
          </p:cNvSpPr>
          <p:nvPr/>
        </p:nvSpPr>
        <p:spPr>
          <a:xfrm>
            <a:off x="718467" y="328602"/>
            <a:ext cx="8174709" cy="1004898"/>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smtClean="0">
                <a:solidFill>
                  <a:srgbClr val="000090"/>
                </a:solidFill>
                <a:latin typeface="Arial"/>
                <a:cs typeface="Arial"/>
              </a:rPr>
              <a:t>Производство гидроэнергии на арыках и любых водотоках - до </a:t>
            </a:r>
            <a:r>
              <a:rPr lang="ru-RU" sz="2800" dirty="0">
                <a:solidFill>
                  <a:srgbClr val="000090"/>
                </a:solidFill>
                <a:latin typeface="Arial"/>
                <a:cs typeface="Arial"/>
              </a:rPr>
              <a:t>10 </a:t>
            </a:r>
            <a:r>
              <a:rPr lang="ru-RU" sz="2800" dirty="0" smtClean="0">
                <a:solidFill>
                  <a:srgbClr val="000090"/>
                </a:solidFill>
                <a:latin typeface="Arial"/>
                <a:cs typeface="Arial"/>
              </a:rPr>
              <a:t>кВт</a:t>
            </a:r>
            <a:r>
              <a:rPr lang="ru-RU" sz="2800" dirty="0">
                <a:solidFill>
                  <a:srgbClr val="000090"/>
                </a:solidFill>
                <a:latin typeface="Arial"/>
                <a:cs typeface="Arial"/>
              </a:rPr>
              <a:t>/</a:t>
            </a:r>
            <a:r>
              <a:rPr lang="ru-RU" sz="2800" dirty="0" smtClean="0">
                <a:solidFill>
                  <a:srgbClr val="000090"/>
                </a:solidFill>
                <a:latin typeface="Arial"/>
                <a:cs typeface="Arial"/>
              </a:rPr>
              <a:t>час</a:t>
            </a:r>
            <a:endParaRPr lang="ru-RU" sz="2800" dirty="0">
              <a:solidFill>
                <a:srgbClr val="000090"/>
              </a:solidFill>
              <a:latin typeface="Arial"/>
              <a:cs typeface="Arial"/>
            </a:endParaRPr>
          </a:p>
        </p:txBody>
      </p:sp>
      <p:sp>
        <p:nvSpPr>
          <p:cNvPr id="4" name="TextBox 3"/>
          <p:cNvSpPr txBox="1"/>
          <p:nvPr/>
        </p:nvSpPr>
        <p:spPr>
          <a:xfrm>
            <a:off x="718467" y="1546933"/>
            <a:ext cx="7884531" cy="307777"/>
          </a:xfrm>
          <a:prstGeom prst="rect">
            <a:avLst/>
          </a:prstGeom>
          <a:noFill/>
        </p:spPr>
        <p:txBody>
          <a:bodyPr wrap="none" rtlCol="0">
            <a:spAutoFit/>
          </a:bodyPr>
          <a:lstStyle/>
          <a:p>
            <a:r>
              <a:rPr lang="en-US" sz="1400" dirty="0">
                <a:hlinkClick r:id="rId4"/>
              </a:rPr>
              <a:t>https://aftershock.news/?q=node/615462&amp;full https://rodovid.me/eco_startup/turbulent_mini_ges.html</a:t>
            </a:r>
            <a:endParaRPr lang="ru-RU" sz="1400" dirty="0"/>
          </a:p>
        </p:txBody>
      </p:sp>
    </p:spTree>
    <p:extLst>
      <p:ext uri="{BB962C8B-B14F-4D97-AF65-F5344CB8AC3E}">
        <p14:creationId xmlns:p14="http://schemas.microsoft.com/office/powerpoint/2010/main" val="723467650"/>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2"/>
          <a:stretch>
            <a:fillRect/>
          </a:stretch>
        </p:blipFill>
        <p:spPr>
          <a:xfrm>
            <a:off x="2444750" y="2363237"/>
            <a:ext cx="4254500" cy="4254500"/>
          </a:xfrm>
          <a:prstGeom prst="rect">
            <a:avLst/>
          </a:prstGeom>
        </p:spPr>
      </p:pic>
      <p:sp>
        <p:nvSpPr>
          <p:cNvPr id="7" name="Shape 110"/>
          <p:cNvSpPr txBox="1">
            <a:spLocks/>
          </p:cNvSpPr>
          <p:nvPr/>
        </p:nvSpPr>
        <p:spPr>
          <a:xfrm>
            <a:off x="718467" y="328602"/>
            <a:ext cx="8174709" cy="761520"/>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rm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smtClean="0">
                <a:solidFill>
                  <a:srgbClr val="000090"/>
                </a:solidFill>
                <a:latin typeface="Arial"/>
                <a:cs typeface="Arial"/>
              </a:rPr>
              <a:t>Сбор питьевой воды из воздуха (2-3 л/день) </a:t>
            </a:r>
            <a:endParaRPr lang="ru-RU" sz="2800" dirty="0">
              <a:solidFill>
                <a:srgbClr val="000090"/>
              </a:solidFill>
              <a:latin typeface="Arial"/>
              <a:cs typeface="Aria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50298817"/>
              </p:ext>
            </p:extLst>
          </p:nvPr>
        </p:nvGraphicFramePr>
        <p:xfrm>
          <a:off x="1295497" y="1284719"/>
          <a:ext cx="6553006" cy="883919"/>
        </p:xfrm>
        <a:graphic>
          <a:graphicData uri="http://schemas.openxmlformats.org/drawingml/2006/table">
            <a:tbl>
              <a:tblPr/>
              <a:tblGrid>
                <a:gridCol w="6553006"/>
              </a:tblGrid>
              <a:tr h="200025">
                <a:tc>
                  <a:txBody>
                    <a:bodyPr/>
                    <a:lstStyle/>
                    <a:p>
                      <a:pPr algn="ctr" rtl="0" fontAlgn="t"/>
                      <a:r>
                        <a:rPr lang="en-US" sz="1200" b="0" u="sng" dirty="0">
                          <a:solidFill>
                            <a:srgbClr val="1155CC"/>
                          </a:solidFill>
                          <a:effectLst/>
                          <a:latin typeface="Arial" panose="020B0604020202020204" pitchFamily="34" charset="0"/>
                          <a:hlinkClick r:id="rId3"/>
                        </a:rPr>
                        <a:t>http://www.membrana.ru/particle/12893</a:t>
                      </a:r>
                      <a:endParaRPr lang="en-US" sz="1200" b="0" u="sng" dirty="0">
                        <a:solidFill>
                          <a:srgbClr val="1155CC"/>
                        </a:solidFill>
                        <a:effectLst/>
                        <a:latin typeface="Arial" panose="020B0604020202020204" pitchFamily="34" charset="0"/>
                      </a:endParaRPr>
                    </a:p>
                  </a:txBody>
                  <a:tcPr marL="28575" marR="28575" marT="19050" marB="1905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00025">
                <a:tc>
                  <a:txBody>
                    <a:bodyPr/>
                    <a:lstStyle/>
                    <a:p>
                      <a:pPr algn="ctr" rtl="0" fontAlgn="t"/>
                      <a:r>
                        <a:rPr lang="en-US" sz="1200" b="0" u="sng">
                          <a:solidFill>
                            <a:srgbClr val="1155CC"/>
                          </a:solidFill>
                          <a:effectLst/>
                          <a:latin typeface="Arial" panose="020B0604020202020204" pitchFamily="34" charset="0"/>
                          <a:hlinkClick r:id="rId4"/>
                        </a:rPr>
                        <a:t>https://solareview.blogspot.com/2009/12/blog-post_15.html </a:t>
                      </a:r>
                      <a:endParaRPr lang="en-US" sz="1200" b="0" u="sng">
                        <a:solidFill>
                          <a:srgbClr val="1155CC"/>
                        </a:solidFill>
                        <a:effectLst/>
                        <a:latin typeface="Arial" panose="020B0604020202020204" pitchFamily="34" charset="0"/>
                      </a:endParaRPr>
                    </a:p>
                  </a:txBody>
                  <a:tcPr marL="28575" marR="28575" marT="19050" marB="1905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00025">
                <a:tc>
                  <a:txBody>
                    <a:bodyPr/>
                    <a:lstStyle/>
                    <a:p>
                      <a:pPr algn="ctr" rtl="0" fontAlgn="t"/>
                      <a:r>
                        <a:rPr lang="en-US" sz="1200" b="0" u="sng">
                          <a:solidFill>
                            <a:srgbClr val="1155CC"/>
                          </a:solidFill>
                          <a:effectLst/>
                          <a:latin typeface="Arial" panose="020B0604020202020204" pitchFamily="34" charset="0"/>
                          <a:hlinkClick r:id="rId5"/>
                        </a:rPr>
                        <a:t>http://survivalbook.ru/forum/viewtopic.php?f=41&amp;t=345&amp;start=10 </a:t>
                      </a:r>
                      <a:endParaRPr lang="en-US" sz="1200" b="0" u="sng">
                        <a:solidFill>
                          <a:srgbClr val="1155CC"/>
                        </a:solidFill>
                        <a:effectLst/>
                        <a:latin typeface="Arial" panose="020B0604020202020204" pitchFamily="34" charset="0"/>
                      </a:endParaRPr>
                    </a:p>
                  </a:txBody>
                  <a:tcPr marL="28575" marR="28575" marT="19050" marB="1905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00025">
                <a:tc>
                  <a:txBody>
                    <a:bodyPr/>
                    <a:lstStyle/>
                    <a:p>
                      <a:pPr algn="ctr" rtl="0" fontAlgn="t"/>
                      <a:r>
                        <a:rPr lang="en-US" sz="1200" b="0" u="sng" dirty="0">
                          <a:solidFill>
                            <a:srgbClr val="1155CC"/>
                          </a:solidFill>
                          <a:effectLst/>
                          <a:latin typeface="Arial" panose="020B0604020202020204" pitchFamily="34" charset="0"/>
                          <a:hlinkClick r:id="rId6"/>
                        </a:rPr>
                        <a:t>http://distiller.kiev.ua/solnechny-distillyator-svoimi-rukami/</a:t>
                      </a:r>
                      <a:endParaRPr lang="en-US" sz="1200" b="0" u="sng" dirty="0">
                        <a:solidFill>
                          <a:srgbClr val="1155CC"/>
                        </a:solidFill>
                        <a:effectLst/>
                        <a:latin typeface="Arial" panose="020B0604020202020204" pitchFamily="34" charset="0"/>
                      </a:endParaRPr>
                    </a:p>
                  </a:txBody>
                  <a:tcPr marL="28575" marR="28575" marT="19050" marB="1905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395953223"/>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a:stretch>
            <a:fillRect/>
          </a:stretch>
        </p:blipFill>
        <p:spPr>
          <a:xfrm>
            <a:off x="467643" y="2076716"/>
            <a:ext cx="8425533" cy="4324084"/>
          </a:xfrm>
          <a:prstGeom prst="rect">
            <a:avLst/>
          </a:prstGeom>
        </p:spPr>
      </p:pic>
      <p:sp>
        <p:nvSpPr>
          <p:cNvPr id="6" name="Shape 110"/>
          <p:cNvSpPr txBox="1">
            <a:spLocks/>
          </p:cNvSpPr>
          <p:nvPr/>
        </p:nvSpPr>
        <p:spPr>
          <a:xfrm>
            <a:off x="484645" y="422822"/>
            <a:ext cx="8174709" cy="612876"/>
          </a:xfrm>
          <a:prstGeom prst="rect">
            <a:avLst/>
          </a:prstGeom>
          <a:ln w="9525">
            <a:solidFill>
              <a:srgbClr val="93CDDD"/>
            </a:solidFill>
            <a:miter lim="800000"/>
          </a:ln>
          <a:extLst>
            <a:ext uri="{C572A759-6A51-4108-AA02-DFA0A04FC94B}">
              <ma14:wrappingTextBoxFlag xmlns:ma14="http://schemas.microsoft.com/office/mac/drawingml/2011/main" val="1"/>
            </a:ext>
          </a:extLst>
        </p:spPr>
        <p:txBody>
          <a:bodyPr vert="horz" lIns="0" tIns="0" rIns="0" bIns="0" rtlCol="0" anchor="ctr">
            <a:normAutofit/>
          </a:bodyPr>
          <a:lstStyle>
            <a:lvl1pPr algn="ctr" defTabSz="704087" rtl="0" eaLnBrk="1" latinLnBrk="0" hangingPunct="1">
              <a:spcBef>
                <a:spcPct val="0"/>
              </a:spcBef>
              <a:buNone/>
              <a:defRPr sz="2200" b="1" kern="1200">
                <a:solidFill>
                  <a:srgbClr val="9A403E"/>
                </a:solidFill>
                <a:latin typeface="Calibri"/>
                <a:ea typeface="Calibri"/>
                <a:cs typeface="Calibri"/>
                <a:sym typeface="Calibri"/>
              </a:defRPr>
            </a:lvl1pPr>
          </a:lstStyle>
          <a:p>
            <a:pPr>
              <a:defRPr sz="1800" b="0">
                <a:solidFill>
                  <a:srgbClr val="000000"/>
                </a:solidFill>
              </a:defRPr>
            </a:pPr>
            <a:r>
              <a:rPr lang="ru-RU" sz="2800" dirty="0" smtClean="0">
                <a:solidFill>
                  <a:srgbClr val="000090"/>
                </a:solidFill>
                <a:latin typeface="Arial"/>
                <a:cs typeface="Arial"/>
              </a:rPr>
              <a:t>Очистка грязной и опреснение соленой воды </a:t>
            </a:r>
            <a:endParaRPr lang="en-GB" sz="2800" dirty="0" smtClean="0">
              <a:solidFill>
                <a:srgbClr val="000090"/>
              </a:solidFill>
              <a:latin typeface="Arial"/>
              <a:cs typeface="Arial"/>
            </a:endParaRPr>
          </a:p>
          <a:p>
            <a:pPr>
              <a:defRPr sz="1800" b="0">
                <a:solidFill>
                  <a:srgbClr val="000000"/>
                </a:solidFill>
              </a:defRPr>
            </a:pPr>
            <a:endParaRPr lang="ru-RU" sz="2800" dirty="0">
              <a:solidFill>
                <a:srgbClr val="000090"/>
              </a:solidFill>
              <a:latin typeface="Arial"/>
              <a:cs typeface="Arial"/>
            </a:endParaRPr>
          </a:p>
        </p:txBody>
      </p:sp>
      <p:sp>
        <p:nvSpPr>
          <p:cNvPr id="3" name="Прямоугольник 2"/>
          <p:cNvSpPr/>
          <p:nvPr/>
        </p:nvSpPr>
        <p:spPr>
          <a:xfrm>
            <a:off x="2665131" y="1217653"/>
            <a:ext cx="3813736" cy="338554"/>
          </a:xfrm>
          <a:prstGeom prst="rect">
            <a:avLst/>
          </a:prstGeom>
        </p:spPr>
        <p:txBody>
          <a:bodyPr wrap="none">
            <a:spAutoFit/>
          </a:bodyPr>
          <a:lstStyle/>
          <a:p>
            <a:pPr>
              <a:defRPr sz="1800" b="0">
                <a:solidFill>
                  <a:srgbClr val="000000"/>
                </a:solidFill>
              </a:defRPr>
            </a:pPr>
            <a:r>
              <a:rPr lang="ru-RU" sz="1600" dirty="0">
                <a:solidFill>
                  <a:srgbClr val="000090"/>
                </a:solidFill>
                <a:latin typeface="Arial"/>
                <a:cs typeface="Arial"/>
              </a:rPr>
              <a:t> </a:t>
            </a:r>
            <a:r>
              <a:rPr lang="en-US" sz="1600" dirty="0">
                <a:solidFill>
                  <a:srgbClr val="000090"/>
                </a:solidFill>
                <a:latin typeface="Arial"/>
                <a:cs typeface="Arial"/>
                <a:hlinkClick r:id="rId3"/>
              </a:rPr>
              <a:t>http://www.membrana.ru/particle/12893</a:t>
            </a:r>
            <a:endParaRPr lang="en-US" sz="1600" dirty="0">
              <a:solidFill>
                <a:srgbClr val="000090"/>
              </a:solidFill>
              <a:latin typeface="Arial"/>
              <a:cs typeface="Arial"/>
            </a:endParaRPr>
          </a:p>
        </p:txBody>
      </p:sp>
    </p:spTree>
    <p:extLst>
      <p:ext uri="{BB962C8B-B14F-4D97-AF65-F5344CB8AC3E}">
        <p14:creationId xmlns:p14="http://schemas.microsoft.com/office/powerpoint/2010/main" val="2037756837"/>
      </p:ext>
    </p:extLst>
  </p:cSld>
  <p:clrMapOvr>
    <a:masterClrMapping/>
  </p:clrMapOvr>
  <p:transition xmlns:p14="http://schemas.microsoft.com/office/powerpoint/2010/main" spd="med"/>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7558</TotalTime>
  <Words>879</Words>
  <Application>Microsoft Macintosh PowerPoint</Application>
  <PresentationFormat>Экран (4:3)</PresentationFormat>
  <Paragraphs>89</Paragraphs>
  <Slides>18</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Семинар-тренинг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freelance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Bulat Yessekin</dc:creator>
  <cp:lastModifiedBy>Bulat Yessekin</cp:lastModifiedBy>
  <cp:revision>58</cp:revision>
  <dcterms:created xsi:type="dcterms:W3CDTF">2018-09-13T14:15:35Z</dcterms:created>
  <dcterms:modified xsi:type="dcterms:W3CDTF">2018-12-08T07:18:42Z</dcterms:modified>
</cp:coreProperties>
</file>